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ED28D-C4EA-4888-98DD-334F19695266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D1DA2-052A-4587-8F71-D676294818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259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586AEC3-A837-42EA-856F-E25310F66608}" type="datetimeFigureOut">
              <a:rPr lang="fi-FI" smtClean="0"/>
              <a:t>17.11.2014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8B2718-DD55-4EA7-9A45-EFF01740604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#_Toc377041677"/><Relationship Id="rId13" Type="http://schemas.openxmlformats.org/officeDocument/2006/relationships/hyperlink" Target="#_Toc377041682"/><Relationship Id="rId18" Type="http://schemas.openxmlformats.org/officeDocument/2006/relationships/hyperlink" Target="#_Toc377041687"/><Relationship Id="rId3" Type="http://schemas.openxmlformats.org/officeDocument/2006/relationships/hyperlink" Target="#_Toc377041672"/><Relationship Id="rId7" Type="http://schemas.openxmlformats.org/officeDocument/2006/relationships/hyperlink" Target="#_Toc377041676"/><Relationship Id="rId12" Type="http://schemas.openxmlformats.org/officeDocument/2006/relationships/hyperlink" Target="#_Toc377041681"/><Relationship Id="rId17" Type="http://schemas.openxmlformats.org/officeDocument/2006/relationships/hyperlink" Target="#_Toc377041686"/><Relationship Id="rId2" Type="http://schemas.openxmlformats.org/officeDocument/2006/relationships/hyperlink" Target="#_Toc377041671"/><Relationship Id="rId16" Type="http://schemas.openxmlformats.org/officeDocument/2006/relationships/hyperlink" Target="#_Toc377041685"/><Relationship Id="rId1" Type="http://schemas.openxmlformats.org/officeDocument/2006/relationships/slideLayout" Target="../slideLayouts/slideLayout2.xml"/><Relationship Id="rId6" Type="http://schemas.openxmlformats.org/officeDocument/2006/relationships/hyperlink" Target="#_Toc377041675"/><Relationship Id="rId11" Type="http://schemas.openxmlformats.org/officeDocument/2006/relationships/hyperlink" Target="#_Toc377041680"/><Relationship Id="rId5" Type="http://schemas.openxmlformats.org/officeDocument/2006/relationships/hyperlink" Target="#_Toc377041674"/><Relationship Id="rId15" Type="http://schemas.openxmlformats.org/officeDocument/2006/relationships/hyperlink" Target="#_Toc377041684"/><Relationship Id="rId10" Type="http://schemas.openxmlformats.org/officeDocument/2006/relationships/hyperlink" Target="#_Toc377041679"/><Relationship Id="rId4" Type="http://schemas.openxmlformats.org/officeDocument/2006/relationships/hyperlink" Target="#_Toc377041673"/><Relationship Id="rId9" Type="http://schemas.openxmlformats.org/officeDocument/2006/relationships/hyperlink" Target="#_Toc377041678"/><Relationship Id="rId14" Type="http://schemas.openxmlformats.org/officeDocument/2006/relationships/hyperlink" Target="#_Toc377041683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MIESTYÖRYHMÄN EHDOTUKSET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i-FI" dirty="0" smtClean="0"/>
              <a:t>1.10.2014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4387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b="1" dirty="0" smtClean="0"/>
          </a:p>
          <a:p>
            <a:endParaRPr lang="fi-FI" b="1" dirty="0"/>
          </a:p>
          <a:p>
            <a:r>
              <a:rPr lang="fi-FI" b="1" dirty="0" smtClean="0"/>
              <a:t>Miesten </a:t>
            </a:r>
            <a:r>
              <a:rPr lang="fi-FI" b="1" dirty="0"/>
              <a:t>syrjäytymisen estämisessä painopiste ehkäisevään työhön ja varhaiseen </a:t>
            </a:r>
            <a:r>
              <a:rPr lang="fi-FI" b="1" dirty="0" smtClean="0"/>
              <a:t>puuttumiseen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2/3 syrjäytyneistä miehiä</a:t>
            </a:r>
          </a:p>
          <a:p>
            <a:pPr lvl="2"/>
            <a:r>
              <a:rPr lang="fi-FI" b="1" i="1" dirty="0" smtClean="0"/>
              <a:t>Järjestöjen miestyön tuki</a:t>
            </a:r>
          </a:p>
          <a:p>
            <a:pPr lvl="2"/>
            <a:r>
              <a:rPr lang="fi-FI" b="1" i="1" dirty="0" smtClean="0"/>
              <a:t>Ehkäisevä toiminta</a:t>
            </a:r>
          </a:p>
          <a:p>
            <a:pPr lvl="2"/>
            <a:r>
              <a:rPr lang="fi-FI" b="1" i="1" dirty="0" smtClean="0"/>
              <a:t>Nuorisotyö</a:t>
            </a:r>
          </a:p>
          <a:p>
            <a:pPr lvl="2"/>
            <a:r>
              <a:rPr lang="fi-FI" b="1" i="1" dirty="0" smtClean="0"/>
              <a:t>Oppimisympäristöt</a:t>
            </a:r>
          </a:p>
          <a:p>
            <a:pPr lvl="2"/>
            <a:r>
              <a:rPr lang="fi-FI" b="1" i="1" dirty="0" smtClean="0"/>
              <a:t>Työllisyys</a:t>
            </a:r>
            <a:endParaRPr lang="fi-FI" b="1" i="1" dirty="0"/>
          </a:p>
          <a:p>
            <a:pPr lvl="2"/>
            <a:endParaRPr lang="fi-FI" b="1" dirty="0" smtClean="0"/>
          </a:p>
          <a:p>
            <a:pPr lvl="2"/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Miesten syrjäytyminen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6595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fi-FI" b="1" dirty="0"/>
          </a:p>
          <a:p>
            <a:r>
              <a:rPr lang="fi-FI" b="1" dirty="0" smtClean="0"/>
              <a:t>Sosiaali- </a:t>
            </a:r>
            <a:r>
              <a:rPr lang="fi-FI" b="1" dirty="0"/>
              <a:t>ja terveysministeriön on arvioitava kaikkien sosiaali- ja terveyspalvelujen sukupuolivaikutukset miesten palvelutarpeen paremmaksi tunnistamiseksi ja miesten tarvitsemien palvelujen </a:t>
            </a:r>
            <a:r>
              <a:rPr lang="fi-FI" b="1" dirty="0" smtClean="0"/>
              <a:t>kehittämiseksi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Miehet harvemmin asiakkaana</a:t>
            </a:r>
          </a:p>
          <a:p>
            <a:pPr lvl="1"/>
            <a:r>
              <a:rPr lang="fi-FI" b="1" i="1" dirty="0" smtClean="0"/>
              <a:t>Miehiä vähemmän eri tehtävissä</a:t>
            </a:r>
          </a:p>
          <a:p>
            <a:pPr lvl="2"/>
            <a:r>
              <a:rPr lang="fi-FI" b="1" i="1" dirty="0" smtClean="0"/>
              <a:t>Sukupuolivaikutusten arviointi</a:t>
            </a:r>
          </a:p>
          <a:p>
            <a:pPr lvl="2"/>
            <a:r>
              <a:rPr lang="fi-FI" b="1" i="1" dirty="0" smtClean="0"/>
              <a:t>Ympärileikkaus</a:t>
            </a:r>
          </a:p>
          <a:p>
            <a:pPr lvl="2"/>
            <a:r>
              <a:rPr lang="fi-FI" b="1" i="1" dirty="0" smtClean="0"/>
              <a:t>Työtapaturmat</a:t>
            </a:r>
          </a:p>
          <a:p>
            <a:pPr marL="630936" lvl="2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Sosiaali- ja terveyspalvelut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7294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fi-FI" b="1" dirty="0"/>
          </a:p>
          <a:p>
            <a:r>
              <a:rPr lang="fi-FI" b="1" dirty="0" smtClean="0"/>
              <a:t>Mieskuvaa on monipuolistettava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Miehet ei yhtenäinen ryhmä</a:t>
            </a:r>
          </a:p>
          <a:p>
            <a:pPr lvl="1"/>
            <a:r>
              <a:rPr lang="fi-FI" b="1" i="1" dirty="0" smtClean="0"/>
              <a:t>Sukupuolen moninaisuus</a:t>
            </a:r>
          </a:p>
          <a:p>
            <a:pPr lvl="1"/>
            <a:r>
              <a:rPr lang="fi-FI" b="1" i="1" dirty="0" smtClean="0"/>
              <a:t>Stereotypiat</a:t>
            </a:r>
          </a:p>
          <a:p>
            <a:pPr lvl="1"/>
            <a:r>
              <a:rPr lang="fi-FI" b="1" i="1" dirty="0" smtClean="0"/>
              <a:t>Paljon positiivista tapahtunut</a:t>
            </a:r>
          </a:p>
          <a:p>
            <a:pPr lvl="2"/>
            <a:r>
              <a:rPr lang="fi-FI" b="1" i="1" dirty="0" smtClean="0"/>
              <a:t>Lisää tietoa sukupuoli-identiteetistä, sukupuolen ilmaisusta ja seksuaalisen suuntautumisen muodoista</a:t>
            </a:r>
          </a:p>
          <a:p>
            <a:pPr lvl="2"/>
            <a:r>
              <a:rPr lang="fi-FI" b="1" i="1" dirty="0" smtClean="0"/>
              <a:t>Media, viihde- ja peliteollisuus</a:t>
            </a:r>
          </a:p>
          <a:p>
            <a:pPr lvl="2"/>
            <a:r>
              <a:rPr lang="fi-FI" b="1" i="1" dirty="0" smtClean="0"/>
              <a:t>Mainonta</a:t>
            </a:r>
          </a:p>
          <a:p>
            <a:pPr lvl="2"/>
            <a:r>
              <a:rPr lang="fi-FI" b="1" i="1" dirty="0" smtClean="0"/>
              <a:t>Lainsäädäntö</a:t>
            </a:r>
          </a:p>
          <a:p>
            <a:pPr marL="630936" lvl="2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dirty="0">
                <a:effectLst/>
                <a:latin typeface="Calibri"/>
                <a:ea typeface="Calibri"/>
                <a:cs typeface="Times New Roman"/>
              </a:rPr>
              <a:t>Mieskuva ja  moninaisuus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213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fi-FI" b="1" dirty="0"/>
          </a:p>
          <a:p>
            <a:r>
              <a:rPr lang="fi-FI" b="1" dirty="0" smtClean="0"/>
              <a:t>Väkivallattomien </a:t>
            </a:r>
            <a:r>
              <a:rPr lang="fi-FI" b="1" dirty="0"/>
              <a:t>ratkaisumallien käyttöä </a:t>
            </a:r>
            <a:r>
              <a:rPr lang="fi-FI" b="1" dirty="0" smtClean="0"/>
              <a:t>tuettava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Kytketty liian kategorisesti miehiin</a:t>
            </a:r>
          </a:p>
          <a:p>
            <a:pPr lvl="1"/>
            <a:r>
              <a:rPr lang="fi-FI" b="1" i="1" dirty="0" smtClean="0"/>
              <a:t>Kaikenlainen väkivalta tuomittavaa</a:t>
            </a:r>
          </a:p>
          <a:p>
            <a:pPr lvl="2"/>
            <a:r>
              <a:rPr lang="fi-FI" b="1" i="1" dirty="0" smtClean="0"/>
              <a:t>Ammatillista osaamista väkivaltatyöhön</a:t>
            </a:r>
          </a:p>
          <a:p>
            <a:pPr lvl="2"/>
            <a:r>
              <a:rPr lang="fi-FI" b="1" i="1" dirty="0" smtClean="0"/>
              <a:t>Väkivallattomat ratkaisumallit</a:t>
            </a:r>
          </a:p>
          <a:p>
            <a:pPr lvl="2"/>
            <a:r>
              <a:rPr lang="fi-FI" b="1" i="1" dirty="0" smtClean="0"/>
              <a:t>Asevelvollisuus</a:t>
            </a:r>
          </a:p>
          <a:p>
            <a:pPr lvl="2"/>
            <a:r>
              <a:rPr lang="fi-FI" b="1" i="1" dirty="0" smtClean="0"/>
              <a:t>Rikostuomiot ja sukupuoli</a:t>
            </a:r>
            <a:endParaRPr lang="fi-FI" i="1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Väkivallan ehkäisy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9545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fi-FI" b="1" dirty="0"/>
          </a:p>
          <a:p>
            <a:r>
              <a:rPr lang="fi-FI" b="1" dirty="0" smtClean="0"/>
              <a:t>Tasa-arvopolitiikka </a:t>
            </a:r>
            <a:r>
              <a:rPr lang="fi-FI" b="1" dirty="0"/>
              <a:t>miesten ja naisten yhteiseksi </a:t>
            </a:r>
            <a:r>
              <a:rPr lang="fi-FI" b="1" dirty="0" smtClean="0"/>
              <a:t>politiikaksi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Tasa-arvopolitiikan juuret naisten aseman parantamisessa</a:t>
            </a:r>
          </a:p>
          <a:p>
            <a:pPr lvl="1"/>
            <a:r>
              <a:rPr lang="fi-FI" b="1" i="1" dirty="0" smtClean="0"/>
              <a:t>Tavoitteena kaikkien sukupuolten yhteinen politiikka</a:t>
            </a:r>
          </a:p>
          <a:p>
            <a:pPr lvl="2"/>
            <a:r>
              <a:rPr lang="fi-FI" b="1" i="1" dirty="0" smtClean="0"/>
              <a:t>Tasa-arvolain tarkoituspykälä</a:t>
            </a:r>
          </a:p>
          <a:p>
            <a:pPr lvl="2"/>
            <a:r>
              <a:rPr lang="fi-FI" b="1" i="1" dirty="0" smtClean="0"/>
              <a:t>Miesjärjestöjen tuki</a:t>
            </a:r>
          </a:p>
          <a:p>
            <a:pPr lvl="2"/>
            <a:r>
              <a:rPr lang="fi-FI" b="1" i="1" dirty="0" smtClean="0"/>
              <a:t>Positiivinen erityiskohtelu</a:t>
            </a:r>
          </a:p>
          <a:p>
            <a:pPr lvl="2"/>
            <a:r>
              <a:rPr lang="fi-FI" b="1" i="1" dirty="0" smtClean="0"/>
              <a:t>Kansainväliset foorumit</a:t>
            </a:r>
            <a:endParaRPr lang="fi-FI" i="1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Yhteinen tasa-arvopolitiikka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2890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miehiä koskevien uusien tasa-arvokysymysten identifiointi ja jo havaittujen kysymysten tarkentaminen</a:t>
            </a:r>
          </a:p>
          <a:p>
            <a:pPr lvl="0"/>
            <a:r>
              <a:rPr lang="fi-FI" dirty="0"/>
              <a:t>tasa-arvo-ohjelman miehiin liittyvien toimenpiteiden vauhdittaminen</a:t>
            </a:r>
          </a:p>
          <a:p>
            <a:pPr lvl="0"/>
            <a:r>
              <a:rPr lang="fi-FI" dirty="0"/>
              <a:t>vuorovaikutuksen kehittäminen ministeriöiden virkamiesten ja miesjärjestöjen välillä</a:t>
            </a:r>
          </a:p>
          <a:p>
            <a:pPr lvl="0"/>
            <a:r>
              <a:rPr lang="fi-FI" dirty="0"/>
              <a:t>miehet ja tasa-arvo -seminaarin järjestäminen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Toimeksianto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8876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miehet ja naiset kokevat tasa-arvon yhteiseksi asiaksi ja tasa-arvopolitiikan yhteiseksi politiikaksi</a:t>
            </a:r>
          </a:p>
          <a:p>
            <a:pPr lvl="0"/>
            <a:r>
              <a:rPr lang="fi-FI" dirty="0"/>
              <a:t>tasa-arvoa edistävät poliittiset toimenpiteet miesten ongelmien ratkaisemiseksi</a:t>
            </a:r>
          </a:p>
          <a:p>
            <a:pPr lvl="0"/>
            <a:r>
              <a:rPr lang="fi-FI" dirty="0"/>
              <a:t>tilan luominen miesten moninaisuudelle</a:t>
            </a:r>
          </a:p>
          <a:p>
            <a:pPr marL="109728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Työryhmän tavoitteet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790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fi-FI" sz="3300" dirty="0"/>
              <a:t>Kari Välimäki (työryhmän puheenjohtaja)</a:t>
            </a:r>
          </a:p>
          <a:p>
            <a:pPr lvl="0"/>
            <a:r>
              <a:rPr lang="fi-FI" sz="3300" dirty="0"/>
              <a:t>Tomi Timperi, Miesjärjestöjen keskusliitto</a:t>
            </a:r>
          </a:p>
          <a:p>
            <a:pPr lvl="0"/>
            <a:r>
              <a:rPr lang="fi-FI" sz="3300" dirty="0"/>
              <a:t>Juuso Erno, Miesjärjestöjen keskusliitto</a:t>
            </a:r>
          </a:p>
          <a:p>
            <a:pPr lvl="0"/>
            <a:r>
              <a:rPr lang="fi-FI" sz="3300" dirty="0" err="1"/>
              <a:t>Bert</a:t>
            </a:r>
            <a:r>
              <a:rPr lang="fi-FI" sz="3300" dirty="0"/>
              <a:t> </a:t>
            </a:r>
            <a:r>
              <a:rPr lang="fi-FI" sz="3300" dirty="0" err="1"/>
              <a:t>Bjarland</a:t>
            </a:r>
            <a:r>
              <a:rPr lang="fi-FI" sz="3300" dirty="0"/>
              <a:t>, </a:t>
            </a:r>
            <a:r>
              <a:rPr lang="fi-FI" sz="3300" dirty="0" err="1"/>
              <a:t>Profeministimiehet</a:t>
            </a:r>
            <a:endParaRPr lang="fi-FI" sz="3300" dirty="0"/>
          </a:p>
          <a:p>
            <a:pPr lvl="0"/>
            <a:r>
              <a:rPr lang="fi-FI" sz="3300" dirty="0"/>
              <a:t>Arto Jokinen, Suomen Miestutkimuksen Seura</a:t>
            </a:r>
          </a:p>
          <a:p>
            <a:pPr lvl="0"/>
            <a:r>
              <a:rPr lang="fi-FI" sz="3300" dirty="0"/>
              <a:t>Sara Sundell, Seta</a:t>
            </a:r>
          </a:p>
          <a:p>
            <a:pPr lvl="0"/>
            <a:r>
              <a:rPr lang="fi-FI" sz="3300" dirty="0"/>
              <a:t>Sami Seppilä, Poikien talo –hanke</a:t>
            </a:r>
          </a:p>
          <a:p>
            <a:pPr lvl="0"/>
            <a:r>
              <a:rPr lang="fi-FI" sz="3300" dirty="0"/>
              <a:t>Tapio Bergholm, Tasa-arvoasiain neuvottelukunta TANE</a:t>
            </a:r>
          </a:p>
          <a:p>
            <a:pPr lvl="0"/>
            <a:r>
              <a:rPr lang="fi-FI" sz="3300" dirty="0"/>
              <a:t>Hillevi Lönn, työ- ja elinkeinoministeriö</a:t>
            </a:r>
          </a:p>
          <a:p>
            <a:pPr lvl="0"/>
            <a:r>
              <a:rPr lang="fi-FI" sz="3300" dirty="0"/>
              <a:t>Eeva Kaunismaa, opetus- ja kulttuuriministeriö</a:t>
            </a:r>
          </a:p>
          <a:p>
            <a:pPr lvl="0"/>
            <a:r>
              <a:rPr lang="fi-FI" sz="3300" dirty="0"/>
              <a:t>Georg Henrik Wrede, opetus- ja kulttuuriministeriö</a:t>
            </a:r>
          </a:p>
          <a:p>
            <a:pPr lvl="0"/>
            <a:r>
              <a:rPr lang="fi-FI" sz="3300" dirty="0"/>
              <a:t>Maini Kosonen, sosiaali- ja terveysministeriö</a:t>
            </a:r>
          </a:p>
          <a:p>
            <a:pPr lvl="0"/>
            <a:r>
              <a:rPr lang="fi-FI" sz="3300" dirty="0"/>
              <a:t>Taneli Puumalainen, sosiaali- ja terveysministeriö</a:t>
            </a:r>
          </a:p>
          <a:p>
            <a:pPr lvl="0"/>
            <a:r>
              <a:rPr lang="fi-FI" sz="3300" dirty="0"/>
              <a:t>Riitta Martikainen, sosiaali- ja terveysministeriö</a:t>
            </a:r>
          </a:p>
          <a:p>
            <a:pPr lvl="0"/>
            <a:r>
              <a:rPr lang="fi-FI" sz="3300" dirty="0"/>
              <a:t>Outi Kemppainen, oikeusministeriö</a:t>
            </a:r>
          </a:p>
          <a:p>
            <a:pPr lvl="0"/>
            <a:r>
              <a:rPr lang="fi-FI" sz="3300" dirty="0"/>
              <a:t>Hanna Onwen-Huma, sosiaali- ja terveysministeriö (sihteeri)</a:t>
            </a:r>
          </a:p>
          <a:p>
            <a:pPr lvl="0"/>
            <a:r>
              <a:rPr lang="fi-FI" sz="3300" dirty="0"/>
              <a:t>Teemu Tallberg, sosiaali- ja terveysministeriö (sihteeri 31.12.2013 saakka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Kokoonpano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657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i-FI" sz="3800" dirty="0">
                <a:hlinkClick r:id="rId2" action="ppaction://hlinkfile"/>
              </a:rPr>
              <a:t>Tasa-arvo- ja miespolitiikan vaiheita</a:t>
            </a:r>
            <a:endParaRPr lang="fi-FI" sz="3800" dirty="0"/>
          </a:p>
          <a:p>
            <a:r>
              <a:rPr lang="fi-FI" dirty="0">
                <a:hlinkClick r:id="rId3" action="ppaction://hlinkfile"/>
              </a:rPr>
              <a:t>Miehet osana tasa-arvokeskustelua ja -politiikkaa</a:t>
            </a:r>
            <a:endParaRPr lang="fi-FI" dirty="0"/>
          </a:p>
          <a:p>
            <a:pPr marL="109728" indent="0">
              <a:buNone/>
            </a:pPr>
            <a:r>
              <a:rPr lang="fi-FI" dirty="0"/>
              <a:t>      </a:t>
            </a:r>
            <a:r>
              <a:rPr lang="fi-FI" dirty="0">
                <a:hlinkClick r:id="rId4" action="ppaction://hlinkfile"/>
              </a:rPr>
              <a:t>Miesasia uusiin kehyksiin</a:t>
            </a:r>
            <a:endParaRPr lang="fi-FI" dirty="0"/>
          </a:p>
          <a:p>
            <a:pPr marL="109728" indent="0">
              <a:buNone/>
            </a:pPr>
            <a:r>
              <a:rPr lang="fi-FI" dirty="0"/>
              <a:t>      </a:t>
            </a:r>
            <a:r>
              <a:rPr lang="fi-FI" dirty="0">
                <a:hlinkClick r:id="rId5" action="ppaction://hlinkfile"/>
              </a:rPr>
              <a:t>Miesliikkeen herääminen</a:t>
            </a:r>
            <a:endParaRPr lang="fi-FI" dirty="0"/>
          </a:p>
          <a:p>
            <a:pPr marL="109728" indent="0">
              <a:buNone/>
            </a:pPr>
            <a:r>
              <a:rPr lang="fi-FI" dirty="0"/>
              <a:t>      </a:t>
            </a:r>
            <a:r>
              <a:rPr lang="fi-FI" dirty="0">
                <a:hlinkClick r:id="rId6" action="ppaction://hlinkfile"/>
              </a:rPr>
              <a:t>Mieskuvan murros</a:t>
            </a:r>
            <a:endParaRPr lang="fi-FI" dirty="0"/>
          </a:p>
          <a:p>
            <a:r>
              <a:rPr lang="fi-FI" dirty="0">
                <a:hlinkClick r:id="rId7" action="ppaction://hlinkfile"/>
              </a:rPr>
              <a:t>Tasa-arvolaki ja tasa-arvoviranomaiset</a:t>
            </a:r>
            <a:endParaRPr lang="fi-FI" dirty="0"/>
          </a:p>
          <a:p>
            <a:r>
              <a:rPr lang="fi-FI" dirty="0">
                <a:hlinkClick r:id="rId8" action="ppaction://hlinkfile"/>
              </a:rPr>
              <a:t>Lainsäädäntö ja miespolitiikka</a:t>
            </a:r>
            <a:endParaRPr lang="fi-FI" dirty="0"/>
          </a:p>
          <a:p>
            <a:pPr>
              <a:buFont typeface="Wingdings" panose="05000000000000000000" pitchFamily="2" charset="2"/>
              <a:buChar char="q"/>
            </a:pPr>
            <a:r>
              <a:rPr lang="fi-FI" sz="3800" dirty="0">
                <a:hlinkClick r:id="rId9" action="ppaction://hlinkfile"/>
              </a:rPr>
              <a:t>Miehet ja tasa-arvopolitiikka - kansallisia ja kansainvälisiä tarkasteluja</a:t>
            </a:r>
            <a:endParaRPr lang="fi-FI" sz="3800" dirty="0"/>
          </a:p>
          <a:p>
            <a:pPr>
              <a:buFont typeface="Wingdings" panose="05000000000000000000" pitchFamily="2" charset="2"/>
              <a:buChar char="q"/>
            </a:pPr>
            <a:r>
              <a:rPr lang="fi-FI" sz="4400" dirty="0">
                <a:hlinkClick r:id="rId10" action="ppaction://hlinkfile"/>
              </a:rPr>
              <a:t>Miestyöryhmän välitilinpäätös: keskustelunavauksia</a:t>
            </a:r>
            <a:endParaRPr lang="fi-FI" sz="4400" dirty="0"/>
          </a:p>
          <a:p>
            <a:r>
              <a:rPr lang="fi-FI" dirty="0">
                <a:hlinkClick r:id="rId11" action="ppaction://hlinkfile"/>
              </a:rPr>
              <a:t>Sosiaali- ja terveyspalvelut</a:t>
            </a:r>
            <a:endParaRPr lang="fi-FI" dirty="0"/>
          </a:p>
          <a:p>
            <a:r>
              <a:rPr lang="fi-FI" dirty="0">
                <a:hlinkClick r:id="rId12" action="ppaction://hlinkfile"/>
              </a:rPr>
              <a:t>Isyys ja erokriisit</a:t>
            </a:r>
            <a:endParaRPr lang="fi-FI" dirty="0"/>
          </a:p>
          <a:p>
            <a:r>
              <a:rPr lang="fi-FI" dirty="0">
                <a:hlinkClick r:id="rId13" action="ppaction://hlinkfile"/>
              </a:rPr>
              <a:t>Varhaiskasvatus, koulutus ja tutkimus</a:t>
            </a:r>
            <a:endParaRPr lang="fi-FI" dirty="0"/>
          </a:p>
          <a:p>
            <a:r>
              <a:rPr lang="fi-FI" dirty="0">
                <a:hlinkClick r:id="rId14" action="ppaction://hlinkfile"/>
              </a:rPr>
              <a:t>Työelämä ja syrjäytyminen</a:t>
            </a:r>
            <a:endParaRPr lang="fi-FI" dirty="0"/>
          </a:p>
          <a:p>
            <a:r>
              <a:rPr lang="fi-FI" dirty="0">
                <a:hlinkClick r:id="rId15" action="ppaction://hlinkfile"/>
              </a:rPr>
              <a:t>Mieskuva, moninaisuus ja väkivalta</a:t>
            </a:r>
            <a:endParaRPr lang="fi-FI" dirty="0"/>
          </a:p>
          <a:p>
            <a:r>
              <a:rPr lang="fi-FI" dirty="0">
                <a:hlinkClick r:id="rId16" action="ppaction://hlinkfile"/>
              </a:rPr>
              <a:t>Yhteinen tasa-arvopolitiikka</a:t>
            </a:r>
            <a:endParaRPr lang="fi-FI" dirty="0"/>
          </a:p>
          <a:p>
            <a:r>
              <a:rPr lang="fi-FI" dirty="0">
                <a:hlinkClick r:id="rId17" action="ppaction://hlinkfile"/>
              </a:rPr>
              <a:t>Miestyöryhmän evästyksiä meneillään oleviin prosesseihin</a:t>
            </a:r>
            <a:endParaRPr lang="fi-FI" dirty="0"/>
          </a:p>
          <a:p>
            <a:pPr>
              <a:buFont typeface="Wingdings" panose="05000000000000000000" pitchFamily="2" charset="2"/>
              <a:buChar char="q"/>
            </a:pPr>
            <a:r>
              <a:rPr lang="fi-FI" sz="4400" u="sng" dirty="0" smtClean="0">
                <a:hlinkClick r:id="rId18" action="ppaction://hlinkfile"/>
              </a:rPr>
              <a:t>Liitteet</a:t>
            </a:r>
            <a:endParaRPr lang="fi-FI" u="sng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Väliraportti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643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Ehdotukset</a:t>
            </a:r>
          </a:p>
          <a:p>
            <a:r>
              <a:rPr lang="fi-FI" dirty="0" smtClean="0"/>
              <a:t>Perustelut</a:t>
            </a:r>
          </a:p>
          <a:p>
            <a:r>
              <a:rPr lang="fi-FI" dirty="0" smtClean="0"/>
              <a:t>Jatkotoimenpiteet</a:t>
            </a:r>
          </a:p>
          <a:p>
            <a:endParaRPr lang="fi-FI" dirty="0"/>
          </a:p>
          <a:p>
            <a:r>
              <a:rPr lang="fi-FI" dirty="0" smtClean="0"/>
              <a:t>Mieskuvan moninaisuus, seksuaali- ja sukupuolivähemmistö, etniset ryhmät</a:t>
            </a:r>
          </a:p>
          <a:p>
            <a:r>
              <a:rPr lang="fi-FI" dirty="0" smtClean="0"/>
              <a:t>Työllisyys</a:t>
            </a:r>
          </a:p>
          <a:p>
            <a:endParaRPr lang="fi-FI" dirty="0"/>
          </a:p>
          <a:p>
            <a:r>
              <a:rPr lang="fi-FI" dirty="0" smtClean="0"/>
              <a:t>Yhteiskunnallisen keskustelun jatkaminen</a:t>
            </a:r>
          </a:p>
          <a:p>
            <a:r>
              <a:rPr lang="fi-FI" dirty="0" smtClean="0"/>
              <a:t>Seuraavan hallitusohjelman pohjana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LOPPURAPORTTI – TYÖRYHMÄN EHDOTUKSET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772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b="1" dirty="0" smtClean="0"/>
          </a:p>
          <a:p>
            <a:endParaRPr lang="fi-FI" b="1" dirty="0"/>
          </a:p>
          <a:p>
            <a:r>
              <a:rPr lang="fi-FI" b="1" dirty="0" smtClean="0"/>
              <a:t>Viranomaisten </a:t>
            </a:r>
            <a:r>
              <a:rPr lang="fi-FI" b="1" dirty="0"/>
              <a:t>on vahvistettava isyyttä lapsen tunnustamisessa, vanhemmuudessa ja mahdollisessa </a:t>
            </a:r>
            <a:r>
              <a:rPr lang="fi-FI" b="1" dirty="0" smtClean="0"/>
              <a:t>erotilanteessa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Tavoitteena paras maa isien kannalta</a:t>
            </a:r>
          </a:p>
          <a:p>
            <a:pPr lvl="1"/>
            <a:r>
              <a:rPr lang="fi-FI" b="1" i="1" dirty="0" smtClean="0"/>
              <a:t>Lapsen oikeus vanhempiinsa</a:t>
            </a:r>
          </a:p>
          <a:p>
            <a:pPr lvl="2"/>
            <a:r>
              <a:rPr lang="fi-FI" b="1" i="1" dirty="0" smtClean="0"/>
              <a:t>Tunnustaminen</a:t>
            </a:r>
          </a:p>
          <a:p>
            <a:pPr lvl="2"/>
            <a:r>
              <a:rPr lang="fi-FI" b="1" i="1" dirty="0" smtClean="0"/>
              <a:t>Vanhempainetuuksien jako</a:t>
            </a:r>
          </a:p>
          <a:p>
            <a:pPr lvl="2"/>
            <a:r>
              <a:rPr lang="fi-FI" b="1" i="1" dirty="0" smtClean="0"/>
              <a:t>Erotilanteet – vieraantumisen estäminen</a:t>
            </a:r>
            <a:endParaRPr lang="fi-FI" i="1" dirty="0"/>
          </a:p>
          <a:p>
            <a:pPr marL="109728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Isyyden tukeminen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2815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b="1" dirty="0" smtClean="0"/>
          </a:p>
          <a:p>
            <a:endParaRPr lang="fi-FI" b="1" dirty="0"/>
          </a:p>
          <a:p>
            <a:r>
              <a:rPr lang="fi-FI" b="1" dirty="0" smtClean="0"/>
              <a:t>Isille </a:t>
            </a:r>
            <a:r>
              <a:rPr lang="fi-FI" b="1" dirty="0"/>
              <a:t>yhtäläiset mahdollisuudet äitien kanssa työ- ja perhe-elämän </a:t>
            </a:r>
            <a:r>
              <a:rPr lang="fi-FI" b="1" dirty="0" smtClean="0"/>
              <a:t>yhteensovittamiseen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Työ- ja perhe-elämä sekä äitien että isien kannalta</a:t>
            </a:r>
          </a:p>
          <a:p>
            <a:pPr lvl="1"/>
            <a:r>
              <a:rPr lang="fi-FI" b="1" i="1" dirty="0" err="1" smtClean="0"/>
              <a:t>Segregaation</a:t>
            </a:r>
            <a:r>
              <a:rPr lang="fi-FI" b="1" i="1" dirty="0" smtClean="0"/>
              <a:t> purkaminen</a:t>
            </a:r>
          </a:p>
          <a:p>
            <a:pPr lvl="2"/>
            <a:r>
              <a:rPr lang="fi-FI" b="1" i="1" dirty="0" smtClean="0"/>
              <a:t>Koulutus</a:t>
            </a:r>
          </a:p>
          <a:p>
            <a:pPr lvl="2"/>
            <a:r>
              <a:rPr lang="fi-FI" b="1" i="1" dirty="0" smtClean="0"/>
              <a:t>Hakeutuminen</a:t>
            </a:r>
          </a:p>
          <a:p>
            <a:pPr lvl="2"/>
            <a:r>
              <a:rPr lang="fi-FI" b="1" i="1" dirty="0" smtClean="0"/>
              <a:t>Työvoimapalvelujen sukupuolivaikutusten arviointi</a:t>
            </a:r>
          </a:p>
          <a:p>
            <a:pPr lvl="2"/>
            <a:r>
              <a:rPr lang="fi-FI" b="1" i="1" dirty="0" smtClean="0"/>
              <a:t>Vanhempain etuuden ja vapaat</a:t>
            </a:r>
          </a:p>
          <a:p>
            <a:pPr lvl="2"/>
            <a:r>
              <a:rPr lang="fi-FI" b="1" i="1" dirty="0" smtClean="0"/>
              <a:t>Vanhempainrahakauden ja kotihoidon tuen jakaminen</a:t>
            </a:r>
          </a:p>
          <a:p>
            <a:pPr lvl="2"/>
            <a:r>
              <a:rPr lang="fi-FI" b="1" i="1" dirty="0" smtClean="0"/>
              <a:t>Isyysvapaat</a:t>
            </a:r>
            <a:endParaRPr lang="fi-FI" i="1" dirty="0"/>
          </a:p>
          <a:p>
            <a:pPr marL="109728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>
                <a:effectLst/>
              </a:rPr>
              <a:t>Työ- </a:t>
            </a:r>
            <a:r>
              <a:rPr lang="fi-FI" dirty="0">
                <a:effectLst/>
              </a:rPr>
              <a:t>ja perhe-elämän yhteensovittaminen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5237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b="1" dirty="0" smtClean="0"/>
          </a:p>
          <a:p>
            <a:endParaRPr lang="fi-FI" b="1" dirty="0"/>
          </a:p>
          <a:p>
            <a:r>
              <a:rPr lang="fi-FI" b="1" dirty="0" smtClean="0"/>
              <a:t>Vallalla </a:t>
            </a:r>
            <a:r>
              <a:rPr lang="fi-FI" b="1" dirty="0"/>
              <a:t>olevat perinteiset sukupuolikäsitykset tytöistä ja pojista on purettava ja poikien oppimistuloksia on parannettava varhaiskasvatuksessa ja </a:t>
            </a:r>
            <a:r>
              <a:rPr lang="fi-FI" b="1" dirty="0" smtClean="0"/>
              <a:t>koulutuksessa</a:t>
            </a:r>
          </a:p>
          <a:p>
            <a:pPr marL="109728" indent="0">
              <a:buNone/>
            </a:pPr>
            <a:endParaRPr lang="fi-FI" b="1" dirty="0" smtClean="0"/>
          </a:p>
          <a:p>
            <a:pPr lvl="1"/>
            <a:r>
              <a:rPr lang="fi-FI" b="1" i="1" dirty="0" smtClean="0"/>
              <a:t>Sukupuoleen perustuvat toimintamallit</a:t>
            </a:r>
          </a:p>
          <a:p>
            <a:pPr lvl="2"/>
            <a:r>
              <a:rPr lang="fi-FI" b="1" i="1" dirty="0" smtClean="0"/>
              <a:t>Tasa-arvosuunnitelma varhaiskasvatukseen ja perusopetukseen</a:t>
            </a:r>
          </a:p>
          <a:p>
            <a:pPr lvl="2"/>
            <a:r>
              <a:rPr lang="fi-FI" b="1" i="1" dirty="0" smtClean="0"/>
              <a:t>Oppilasvalinnat</a:t>
            </a:r>
          </a:p>
          <a:p>
            <a:pPr lvl="2"/>
            <a:r>
              <a:rPr lang="fi-FI" b="1" i="1" dirty="0" smtClean="0"/>
              <a:t>Perustaidot</a:t>
            </a:r>
          </a:p>
          <a:p>
            <a:pPr lvl="2"/>
            <a:r>
              <a:rPr lang="fi-FI" b="1" i="1" dirty="0" smtClean="0"/>
              <a:t>Rekrytointi</a:t>
            </a:r>
            <a:endParaRPr lang="fi-FI" i="1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Varhaiskasvatus </a:t>
            </a:r>
            <a:r>
              <a:rPr lang="fi-FI" dirty="0" smtClean="0">
                <a:effectLst/>
              </a:rPr>
              <a:t>ja </a:t>
            </a:r>
            <a:r>
              <a:rPr lang="fi-FI" dirty="0">
                <a:effectLst/>
              </a:rPr>
              <a:t>koulutus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4338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</TotalTime>
  <Words>482</Words>
  <Application>Microsoft Office PowerPoint</Application>
  <PresentationFormat>Näytössä katseltava diaesitys (4:3)</PresentationFormat>
  <Paragraphs>143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Aula</vt:lpstr>
      <vt:lpstr>MIESTYÖRYHMÄN EHDOTUKSET</vt:lpstr>
      <vt:lpstr>Toimeksianto</vt:lpstr>
      <vt:lpstr>Työryhmän tavoitteet</vt:lpstr>
      <vt:lpstr>Kokoonpano</vt:lpstr>
      <vt:lpstr>Väliraportti</vt:lpstr>
      <vt:lpstr>LOPPURAPORTTI – TYÖRYHMÄN EHDOTUKSET</vt:lpstr>
      <vt:lpstr>Isyyden tukeminen</vt:lpstr>
      <vt:lpstr>Työ- ja perhe-elämän yhteensovittaminen</vt:lpstr>
      <vt:lpstr>Varhaiskasvatus ja koulutus </vt:lpstr>
      <vt:lpstr>Miesten syrjäytyminen</vt:lpstr>
      <vt:lpstr>Sosiaali- ja terveyspalvelut</vt:lpstr>
      <vt:lpstr>Mieskuva ja  moninaisuus</vt:lpstr>
      <vt:lpstr>Väkivallan ehkäisy</vt:lpstr>
      <vt:lpstr>Yhteinen tasa-arvopolitiikka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MIESTYÖRYHMÄN EHDOTUKSET</dc:title>
  <dc:creator>Välimäki Kari</dc:creator>
  <cp:lastModifiedBy>Varsa Hannele</cp:lastModifiedBy>
  <cp:revision>11</cp:revision>
  <cp:lastPrinted>2014-10-06T07:15:09Z</cp:lastPrinted>
  <dcterms:created xsi:type="dcterms:W3CDTF">2014-10-01T07:58:20Z</dcterms:created>
  <dcterms:modified xsi:type="dcterms:W3CDTF">2014-11-17T11:38:19Z</dcterms:modified>
</cp:coreProperties>
</file>