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422" r:id="rId3"/>
    <p:sldId id="424" r:id="rId4"/>
    <p:sldId id="375" r:id="rId5"/>
    <p:sldId id="384" r:id="rId6"/>
    <p:sldId id="385" r:id="rId7"/>
    <p:sldId id="419" r:id="rId8"/>
    <p:sldId id="347" r:id="rId9"/>
    <p:sldId id="394" r:id="rId10"/>
    <p:sldId id="417" r:id="rId11"/>
    <p:sldId id="418" r:id="rId12"/>
    <p:sldId id="412" r:id="rId13"/>
    <p:sldId id="413" r:id="rId14"/>
    <p:sldId id="416" r:id="rId15"/>
    <p:sldId id="420" r:id="rId16"/>
  </p:sldIdLst>
  <p:sldSz cx="9144000" cy="6858000" type="screen4x3"/>
  <p:notesSz cx="6950075" cy="92360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38"/>
    <a:srgbClr val="E77D09"/>
    <a:srgbClr val="F0A000"/>
    <a:srgbClr val="ED8903"/>
    <a:srgbClr val="FF9933"/>
    <a:srgbClr val="BCDFEE"/>
    <a:srgbClr val="CC0066"/>
    <a:srgbClr val="D7ECF5"/>
    <a:srgbClr val="C60850"/>
    <a:srgbClr val="04D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9" autoAdjust="0"/>
    <p:restoredTop sz="89496" autoAdjust="0"/>
  </p:normalViewPr>
  <p:slideViewPr>
    <p:cSldViewPr showGuides="1">
      <p:cViewPr>
        <p:scale>
          <a:sx n="80" d="100"/>
          <a:sy n="80" d="100"/>
        </p:scale>
        <p:origin x="-192" y="2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11699" cy="46180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936768" y="0"/>
            <a:ext cx="3011699" cy="461804"/>
          </a:xfrm>
          <a:prstGeom prst="rect">
            <a:avLst/>
          </a:prstGeom>
        </p:spPr>
        <p:txBody>
          <a:bodyPr vert="horz" lIns="91440" tIns="45720" rIns="91440" bIns="45720" rtlCol="0"/>
          <a:lstStyle>
            <a:lvl1pPr algn="r">
              <a:defRPr sz="1200"/>
            </a:lvl1pPr>
          </a:lstStyle>
          <a:p>
            <a:fld id="{98524ACB-36A2-4E3B-A072-95C82720F893}" type="datetimeFigureOut">
              <a:rPr lang="sv-SE" smtClean="0"/>
              <a:pPr/>
              <a:t>2014-11-20</a:t>
            </a:fld>
            <a:endParaRPr lang="sv-SE"/>
          </a:p>
        </p:txBody>
      </p:sp>
      <p:sp>
        <p:nvSpPr>
          <p:cNvPr id="4" name="Platshållare för bildobjekt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8772669"/>
            <a:ext cx="3011699" cy="46180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936768" y="8772669"/>
            <a:ext cx="3011699" cy="461804"/>
          </a:xfrm>
          <a:prstGeom prst="rect">
            <a:avLst/>
          </a:prstGeom>
        </p:spPr>
        <p:txBody>
          <a:bodyPr vert="horz" lIns="91440" tIns="45720" rIns="91440" bIns="45720" rtlCol="0" anchor="b"/>
          <a:lstStyle>
            <a:lvl1pPr algn="r">
              <a:defRPr sz="1200"/>
            </a:lvl1pPr>
          </a:lstStyle>
          <a:p>
            <a:fld id="{203D5E70-9342-44EC-9E85-044DF50C5BB4}" type="slidenum">
              <a:rPr lang="sv-SE" smtClean="0"/>
              <a:pPr/>
              <a:t>‹#›</a:t>
            </a:fld>
            <a:endParaRPr lang="sv-SE"/>
          </a:p>
        </p:txBody>
      </p:sp>
    </p:spTree>
    <p:extLst>
      <p:ext uri="{BB962C8B-B14F-4D97-AF65-F5344CB8AC3E}">
        <p14:creationId xmlns:p14="http://schemas.microsoft.com/office/powerpoint/2010/main" val="136121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dirty="0" smtClean="0">
                <a:solidFill>
                  <a:schemeClr val="tx1"/>
                </a:solidFill>
                <a:effectLst/>
                <a:latin typeface="+mn-lt"/>
                <a:ea typeface="+mn-ea"/>
                <a:cs typeface="+mn-cs"/>
              </a:rPr>
              <a:t>SKL har fördelat medel till ett 50-tal kommuner, landsting och regioner för att ge likvärdig och bra service till kvinnor och män, flickor och pojkar. </a:t>
            </a:r>
          </a:p>
          <a:p>
            <a:r>
              <a:rPr lang="sv-SE" sz="1200" kern="1200" dirty="0" smtClean="0">
                <a:solidFill>
                  <a:schemeClr val="tx1"/>
                </a:solidFill>
                <a:effectLst/>
                <a:latin typeface="+mn-lt"/>
                <a:ea typeface="+mn-ea"/>
                <a:cs typeface="+mn-cs"/>
              </a:rPr>
              <a:t>För att sprida erfarenheterna från de här utvecklingsarbetena har SKL tagit fram ett startpaket för hållbar jämställdhet. </a:t>
            </a:r>
          </a:p>
          <a:p>
            <a:r>
              <a:rPr lang="sv-SE" sz="1200" kern="1200" dirty="0" smtClean="0">
                <a:solidFill>
                  <a:schemeClr val="tx1"/>
                </a:solidFill>
                <a:effectLst/>
                <a:latin typeface="+mn-lt"/>
                <a:ea typeface="+mn-ea"/>
                <a:cs typeface="+mn-cs"/>
              </a:rPr>
              <a:t>Vi kallar det startpaket för att det hjälper kommuner och landsting att komma igång med sitt jämställdhetsarbete. Vi kallar det hållbar jämställdhet för att det handlar om att få in ett jämställdhetsperspektiv i det ordinarie arbetet, dvs. jämställdhetsintegrering.</a:t>
            </a:r>
          </a:p>
          <a:p>
            <a:r>
              <a:rPr lang="sv-SE" sz="1200" kern="1200" dirty="0" smtClean="0">
                <a:solidFill>
                  <a:schemeClr val="tx1"/>
                </a:solidFill>
                <a:effectLst/>
                <a:latin typeface="+mn-lt"/>
                <a:ea typeface="+mn-ea"/>
                <a:cs typeface="+mn-cs"/>
              </a:rPr>
              <a:t>Eftersom kvinnor och män har delvis olika levnadsmönster, kan de också ha olika villkor och behov. Därför är inte målet att kvinnor och män alltid ska få lika service, utan just likvärdig.</a:t>
            </a:r>
          </a:p>
          <a:p>
            <a:r>
              <a:rPr lang="sv-SE" sz="1200" kern="1200" dirty="0" smtClean="0">
                <a:solidFill>
                  <a:schemeClr val="tx1"/>
                </a:solidFill>
                <a:effectLst/>
                <a:latin typeface="+mn-lt"/>
                <a:ea typeface="+mn-ea"/>
                <a:cs typeface="+mn-cs"/>
              </a:rPr>
              <a:t>Jag</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berättar mer om startpaketet i slutet av föreläsningen.</a:t>
            </a:r>
          </a:p>
          <a:p>
            <a:r>
              <a:rPr lang="sv-SE" sz="1200" kern="1200" dirty="0" smtClean="0">
                <a:solidFill>
                  <a:schemeClr val="tx1"/>
                </a:solidFill>
                <a:effectLst/>
                <a:latin typeface="+mn-lt"/>
                <a:ea typeface="+mn-ea"/>
                <a:cs typeface="+mn-cs"/>
              </a:rPr>
              <a:t>En grundtanke i SKL:s startpaket är att jämställdhet både är en rättighet för medborgarna och en nyttighet för kommuner och landsting,</a:t>
            </a:r>
            <a:r>
              <a:rPr lang="sv-SE" sz="1200" kern="1200" baseline="0" dirty="0" smtClean="0">
                <a:solidFill>
                  <a:schemeClr val="tx1"/>
                </a:solidFill>
                <a:effectLst/>
                <a:latin typeface="+mn-lt"/>
                <a:ea typeface="+mn-ea"/>
                <a:cs typeface="+mn-cs"/>
              </a:rPr>
              <a:t> att kommuner och landsting har något att vinna på jämställdhetsintegrering.</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Jag ska börja med att ge några konkreta exempel</a:t>
            </a:r>
            <a:r>
              <a:rPr lang="sv-SE" sz="1200" kern="1200" baseline="0" dirty="0" smtClean="0">
                <a:solidFill>
                  <a:schemeClr val="tx1"/>
                </a:solidFill>
                <a:effectLst/>
                <a:latin typeface="+mn-lt"/>
                <a:ea typeface="+mn-ea"/>
                <a:cs typeface="+mn-cs"/>
              </a:rPr>
              <a:t> på verksamhetsförbättringar som är en följd av att man haft ett integrerat jämställdhetsperspektiv.</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853DFB4-58D1-40ED-A0ED-A3120177105B}" type="slidenum">
              <a:rPr lang="sv-SE" smtClean="0"/>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Några landsting har bildat regioner: Gotland, Halland, Skåne och Västra Götaland.</a:t>
            </a:r>
          </a:p>
          <a:p>
            <a:r>
              <a:rPr lang="sv-SE" dirty="0" smtClean="0"/>
              <a:t>Kommuner ansvarar för merparten av den samhällsservice som finns där vi bor. Omfattande uppgifter är skola, socialtjänst och äldreomsorg. Vissa verksamheter är kommunerna skyldiga att tillhandahålla enligt lag. Andra verksamheter är frivilliga och beslutas av lokala politiker.</a:t>
            </a:r>
          </a:p>
          <a:p>
            <a:r>
              <a:rPr lang="sv-SE" dirty="0" smtClean="0"/>
              <a:t>Regioner är landsting med ett utökat regionalt utvecklingsansvar. Landsting och regioner ansvarar för uppgifter som är gemensamma för stora geografiska områden och som ofta kräver stora ekonomiska resurser. Till exempel hälso- och sjukvård, tandvård och kollektivtrafik. Frivilliga åtaganden kan vara kultur, turism och regional utveckling.</a:t>
            </a:r>
          </a:p>
          <a:p>
            <a:endParaRPr lang="sv-SE" dirty="0" smtClean="0"/>
          </a:p>
          <a:p>
            <a:r>
              <a:rPr lang="sv-SE" dirty="0" smtClean="0"/>
              <a:t>Korta fakta</a:t>
            </a:r>
          </a:p>
          <a:p>
            <a:r>
              <a:rPr lang="sv-SE" dirty="0" smtClean="0"/>
              <a:t>Kommun med flest invånare: Stockholm 847 073 invånare (2010-12-31)</a:t>
            </a:r>
          </a:p>
          <a:p>
            <a:r>
              <a:rPr lang="sv-SE" dirty="0" smtClean="0"/>
              <a:t>Kommun med lägst antal invånare: Bjurholm (Västerbotten) 2 460 invånare (2010-12-31)</a:t>
            </a:r>
          </a:p>
          <a:p>
            <a:r>
              <a:rPr lang="sv-SE" dirty="0" smtClean="0"/>
              <a:t>Landsting med flest invånare: Stockholms läns landsting 2 054 343 invånare (2010-12-31)</a:t>
            </a:r>
          </a:p>
          <a:p>
            <a:r>
              <a:rPr lang="sv-SE" dirty="0" smtClean="0"/>
              <a:t>Landsting med lägst antal invånare:</a:t>
            </a:r>
            <a:r>
              <a:rPr lang="sv-SE" baseline="0" dirty="0" smtClean="0"/>
              <a:t> Jämtlands landsting 126 691 invånare (2010-12-31)</a:t>
            </a:r>
            <a:endParaRPr lang="sv-SE" dirty="0"/>
          </a:p>
        </p:txBody>
      </p:sp>
      <p:sp>
        <p:nvSpPr>
          <p:cNvPr id="4" name="Platshållare för bildnummer 3"/>
          <p:cNvSpPr>
            <a:spLocks noGrp="1"/>
          </p:cNvSpPr>
          <p:nvPr>
            <p:ph type="sldNum" sz="quarter" idx="10"/>
          </p:nvPr>
        </p:nvSpPr>
        <p:spPr/>
        <p:txBody>
          <a:bodyPr/>
          <a:lstStyle/>
          <a:p>
            <a:pPr>
              <a:defRPr/>
            </a:pPr>
            <a:fld id="{69E28D09-2AF9-4611-9242-E062122301BC}" type="slidenum">
              <a:rPr lang="sv-SE" smtClean="0"/>
              <a:pPr>
                <a:defRPr/>
              </a:pPr>
              <a:t>3</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Är det någo</a:t>
            </a:r>
            <a:r>
              <a:rPr lang="sv-SE" baseline="0" dirty="0" smtClean="0"/>
              <a:t>n här som är emot jämställdhet? Nej, det brukar inte vara det. Däremot händer det att folk svarar ”Det beror på”. Alltså vad man menar med jämställdhet. Som tur är behöver vi inte fördjupa oss i det, eftersom riksdagen lagt fast mål för den nationella jämställdhetspolitiken.</a:t>
            </a:r>
            <a:endParaRPr lang="sv-SE" dirty="0" smtClean="0"/>
          </a:p>
          <a:p>
            <a:pPr lvl="0"/>
            <a:endParaRPr lang="sv-SE" sz="1200" kern="1200" dirty="0" smtClean="0">
              <a:solidFill>
                <a:schemeClr val="tx1"/>
              </a:solidFill>
              <a:latin typeface="+mn-lt"/>
              <a:ea typeface="+mn-ea"/>
              <a:cs typeface="+mn-cs"/>
            </a:endParaRPr>
          </a:p>
          <a:p>
            <a:pPr lvl="0"/>
            <a:r>
              <a:rPr lang="sv-SE" sz="1200" kern="1200" dirty="0" smtClean="0">
                <a:solidFill>
                  <a:schemeClr val="tx1"/>
                </a:solidFill>
                <a:latin typeface="+mn-lt"/>
                <a:ea typeface="+mn-ea"/>
                <a:cs typeface="+mn-cs"/>
              </a:rPr>
              <a:t>Kvinnor och män ska ha samma rätt och möjlighet att vara aktiva medborgare och att forma villkoren för beslutsfattandet.</a:t>
            </a:r>
          </a:p>
          <a:p>
            <a:pPr lvl="0"/>
            <a:r>
              <a:rPr lang="sv-SE" sz="1200" kern="1200" dirty="0" smtClean="0">
                <a:solidFill>
                  <a:schemeClr val="tx1"/>
                </a:solidFill>
                <a:latin typeface="+mn-lt"/>
                <a:ea typeface="+mn-ea"/>
                <a:cs typeface="+mn-cs"/>
              </a:rPr>
              <a:t>Kvinnor och män ska ha samma möjligheter och villkor i fråga om utbildning och betalt arbete som ger ekonomisk självständighet livet ut.</a:t>
            </a:r>
          </a:p>
          <a:p>
            <a:pPr lvl="0"/>
            <a:r>
              <a:rPr lang="sv-SE" sz="1200" kern="1200" dirty="0" smtClean="0">
                <a:solidFill>
                  <a:schemeClr val="tx1"/>
                </a:solidFill>
                <a:latin typeface="+mn-lt"/>
                <a:ea typeface="+mn-ea"/>
                <a:cs typeface="+mn-cs"/>
              </a:rPr>
              <a:t>Kvinnor och män ska ta samma ansvar för hemarbetet och ha möjligheter att ge och få omsorg på lika villkor.</a:t>
            </a:r>
          </a:p>
          <a:p>
            <a:pPr lvl="0"/>
            <a:r>
              <a:rPr lang="sv-SE" sz="1200" kern="1200" dirty="0" smtClean="0">
                <a:solidFill>
                  <a:schemeClr val="tx1"/>
                </a:solidFill>
                <a:latin typeface="+mn-lt"/>
                <a:ea typeface="+mn-ea"/>
                <a:cs typeface="+mn-cs"/>
              </a:rPr>
              <a:t>Kvinnor och män, flickor och pojkar, ska ha samma rätt och möjlighet till kroppslig integritet. </a:t>
            </a:r>
          </a:p>
          <a:p>
            <a:pPr lvl="0"/>
            <a:endParaRPr lang="sv-SE" sz="1200" kern="1200" dirty="0" smtClean="0">
              <a:solidFill>
                <a:schemeClr val="tx1"/>
              </a:solidFill>
              <a:latin typeface="+mn-lt"/>
              <a:ea typeface="+mn-ea"/>
              <a:cs typeface="+mn-cs"/>
            </a:endParaRPr>
          </a:p>
          <a:p>
            <a:pPr lvl="0"/>
            <a:r>
              <a:rPr lang="sv-SE" sz="1200" kern="1200" dirty="0" smtClean="0">
                <a:solidFill>
                  <a:schemeClr val="tx1"/>
                </a:solidFill>
                <a:latin typeface="+mn-lt"/>
                <a:ea typeface="+mn-ea"/>
                <a:cs typeface="+mn-cs"/>
              </a:rPr>
              <a:t>Det här är mål som på många</a:t>
            </a:r>
            <a:r>
              <a:rPr lang="sv-SE" sz="1200" kern="1200" baseline="0" dirty="0" smtClean="0">
                <a:solidFill>
                  <a:schemeClr val="tx1"/>
                </a:solidFill>
                <a:latin typeface="+mn-lt"/>
                <a:ea typeface="+mn-ea"/>
                <a:cs typeface="+mn-cs"/>
              </a:rPr>
              <a:t> sätt berör verksamheten i kommuner och landsting.</a:t>
            </a:r>
            <a:endParaRPr lang="sv-SE" sz="1200" kern="1200" dirty="0" smtClean="0">
              <a:solidFill>
                <a:schemeClr val="tx1"/>
              </a:solidFill>
              <a:latin typeface="+mn-lt"/>
              <a:ea typeface="+mn-ea"/>
              <a:cs typeface="+mn-cs"/>
            </a:endParaRPr>
          </a:p>
          <a:p>
            <a:pPr lvl="0"/>
            <a:endParaRPr lang="sv-SE" sz="1200" kern="1200" dirty="0" smtClean="0">
              <a:solidFill>
                <a:schemeClr val="tx1"/>
              </a:solidFill>
              <a:latin typeface="+mn-lt"/>
              <a:ea typeface="+mn-ea"/>
              <a:cs typeface="+mn-cs"/>
            </a:endParaRPr>
          </a:p>
          <a:p>
            <a:r>
              <a:rPr lang="sv-SE" sz="1200" kern="1200" dirty="0" smtClean="0">
                <a:solidFill>
                  <a:schemeClr val="tx1"/>
                </a:solidFill>
                <a:effectLst/>
                <a:latin typeface="+mn-lt"/>
                <a:ea typeface="+mn-ea"/>
                <a:cs typeface="+mn-cs"/>
              </a:rPr>
              <a:t>Här är några exempel:</a:t>
            </a:r>
          </a:p>
          <a:p>
            <a:r>
              <a:rPr lang="sv-SE" sz="1200" kern="1200" dirty="0" smtClean="0">
                <a:solidFill>
                  <a:schemeClr val="tx1"/>
                </a:solidFill>
                <a:effectLst/>
                <a:latin typeface="+mn-lt"/>
                <a:ea typeface="+mn-ea"/>
                <a:cs typeface="+mn-cs"/>
              </a:rPr>
              <a:t>När kommunen tillsätter ledamöter i sina bolagsstyrelser eller bjuder in till samråd och medborgardialoger, då handlar det om möjligheten för kvinnor och män att vara aktiva medborgare och att forma villkoren för beslutsfattandet.</a:t>
            </a:r>
          </a:p>
          <a:p>
            <a:r>
              <a:rPr lang="sv-SE" sz="1200" kern="1200" dirty="0" smtClean="0">
                <a:solidFill>
                  <a:schemeClr val="tx1"/>
                </a:solidFill>
                <a:effectLst/>
                <a:latin typeface="+mn-lt"/>
                <a:ea typeface="+mn-ea"/>
                <a:cs typeface="+mn-cs"/>
              </a:rPr>
              <a:t>När förskollärare ställer samma krav på pojkar som på flickor när det gäller att ta på sig ytterkläder, eller när syo-vägledaren frågar elever vad de skulle vilja göra om de hade motsatt kön, då handlar det om möjligheter och villkor i fråga om utbildning och betalt arbete. Könsuppdelade arbetsmarknaden, kvinnodominerade yrken lägre värderade.</a:t>
            </a:r>
          </a:p>
          <a:p>
            <a:r>
              <a:rPr lang="sv-SE" sz="1200" kern="1200" dirty="0" smtClean="0">
                <a:solidFill>
                  <a:schemeClr val="tx1"/>
                </a:solidFill>
                <a:effectLst/>
                <a:latin typeface="+mn-lt"/>
                <a:ea typeface="+mn-ea"/>
                <a:cs typeface="+mn-cs"/>
              </a:rPr>
              <a:t>När hemtjänsten ger ensamstående män en matlagningskurs i stället för en matlåda, eller när pappor får ett lika självklart bemötande som mammor på förlossningskliniken, då handlar det om möjligheten att ge och få omsorg på lika villkor.</a:t>
            </a:r>
          </a:p>
          <a:p>
            <a:r>
              <a:rPr lang="sv-SE" sz="1200" kern="1200" dirty="0" smtClean="0">
                <a:solidFill>
                  <a:schemeClr val="tx1"/>
                </a:solidFill>
                <a:effectLst/>
                <a:latin typeface="+mn-lt"/>
                <a:ea typeface="+mn-ea"/>
                <a:cs typeface="+mn-cs"/>
              </a:rPr>
              <a:t>När sjukvården törs fråga patienter om våld i nära relationer eller när kommunen beslutar om stöd till kvinnojouren, då handlar det om rätten till kroppslig integritet för kvinnor och män, flickor och pojkar.</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2853DFB4-58D1-40ED-A0ED-A3120177105B}" type="slidenum">
              <a:rPr lang="sv-SE" smtClean="0"/>
              <a:pPr/>
              <a:t>4</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latin typeface="+mn-lt"/>
                <a:ea typeface="+mn-ea"/>
                <a:cs typeface="+mn-cs"/>
              </a:rPr>
              <a:t>Det unika med deklarationen är att den handlar</a:t>
            </a:r>
            <a:r>
              <a:rPr lang="sv-SE" sz="1200" kern="1200" baseline="0" dirty="0" smtClean="0">
                <a:solidFill>
                  <a:schemeClr val="tx1"/>
                </a:solidFill>
                <a:latin typeface="+mn-lt"/>
                <a:ea typeface="+mn-ea"/>
                <a:cs typeface="+mn-cs"/>
              </a:rPr>
              <a:t> om allt som kommuner och landsting har ansvar för. Den handlar om allt från representation i politiken, arbetsvillkor för de anställda till hur själva verksamheten ska utföras. Den ska vara likvärdig oavsett om det handlar om vård, skola, omsorg, kultur och fritid, samhällsplanering, kollektivtrafik. Och att det offentliga ska ställa samma krav på utförare av den verksamhet den finansierar, oberoende av ägarform.</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latin typeface="+mn-lt"/>
                <a:ea typeface="+mn-ea"/>
                <a:cs typeface="+mn-cs"/>
              </a:rPr>
              <a:t>Genom att underteckna deklarationen har till nu 1 300 kommuner och regioner i Europa förbundit sig att upprätta en handlingsplan för jämställdhetsintegrering av sin verksamhet. I Sverige hade vid årsskiftet 70 kommuner, 13 landsting samt ett brandförsvarsförbund undertecknat deklarationen. Tillsammans omfattar de 2/3 av befolkningen.</a:t>
            </a:r>
            <a:endParaRPr lang="sv-SE"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2853DFB4-58D1-40ED-A0ED-A3120177105B}" type="slidenum">
              <a:rPr lang="sv-SE" smtClean="0"/>
              <a:pPr/>
              <a:t>5</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03D5E70-9342-44EC-9E85-044DF50C5BB4}" type="slidenum">
              <a:rPr lang="sv-SE" smtClean="0"/>
              <a:pPr/>
              <a:t>6</a:t>
            </a:fld>
            <a:endParaRPr lang="sv-SE"/>
          </a:p>
        </p:txBody>
      </p:sp>
    </p:spTree>
    <p:extLst>
      <p:ext uri="{BB962C8B-B14F-4D97-AF65-F5344CB8AC3E}">
        <p14:creationId xmlns:p14="http://schemas.microsoft.com/office/powerpoint/2010/main" val="897329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03D5E70-9342-44EC-9E85-044DF50C5BB4}" type="slidenum">
              <a:rPr lang="sv-SE" smtClean="0"/>
              <a:pPr/>
              <a:t>7</a:t>
            </a:fld>
            <a:endParaRPr lang="sv-SE"/>
          </a:p>
        </p:txBody>
      </p:sp>
    </p:spTree>
    <p:extLst>
      <p:ext uri="{BB962C8B-B14F-4D97-AF65-F5344CB8AC3E}">
        <p14:creationId xmlns:p14="http://schemas.microsoft.com/office/powerpoint/2010/main" val="89732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tshållare för bildobjekt 1"/>
          <p:cNvSpPr>
            <a:spLocks noGrp="1" noRot="1" noChangeAspect="1"/>
          </p:cNvSpPr>
          <p:nvPr>
            <p:ph type="sldImg"/>
          </p:nvPr>
        </p:nvSpPr>
        <p:spPr bwMode="auto">
          <a:noFill/>
          <a:ln>
            <a:solidFill>
              <a:srgbClr val="000000"/>
            </a:solidFill>
            <a:miter lim="800000"/>
            <a:headEnd/>
            <a:tailEnd/>
          </a:ln>
        </p:spPr>
      </p:sp>
      <p:sp>
        <p:nvSpPr>
          <p:cNvPr id="17410" name="Platshållare för anteckningar 2"/>
          <p:cNvSpPr>
            <a:spLocks noGrp="1"/>
          </p:cNvSpPr>
          <p:nvPr>
            <p:ph type="body" idx="1"/>
          </p:nvPr>
        </p:nvSpPr>
        <p:spPr bwMode="auto">
          <a:noFill/>
        </p:spPr>
        <p:txBody>
          <a:bodyPr/>
          <a:lstStyle/>
          <a:p>
            <a:r>
              <a:rPr lang="sv-SE" b="1" dirty="0" smtClean="0">
                <a:solidFill>
                  <a:srgbClr val="FF0000"/>
                </a:solidFill>
                <a:ea typeface="MS PGothic"/>
              </a:rPr>
              <a:t>SKL har fördelat medel till ett 70-tal kommuner</a:t>
            </a:r>
            <a:r>
              <a:rPr lang="sv-SE" dirty="0" smtClean="0">
                <a:solidFill>
                  <a:srgbClr val="FF0000"/>
                </a:solidFill>
                <a:ea typeface="MS PGothic"/>
              </a:rPr>
              <a:t>, landsting,</a:t>
            </a:r>
            <a:r>
              <a:rPr lang="sv-SE" baseline="0" dirty="0" smtClean="0">
                <a:solidFill>
                  <a:srgbClr val="FF0000"/>
                </a:solidFill>
                <a:ea typeface="MS PGothic"/>
              </a:rPr>
              <a:t> </a:t>
            </a:r>
            <a:r>
              <a:rPr lang="sv-SE" dirty="0" smtClean="0">
                <a:solidFill>
                  <a:srgbClr val="FF0000"/>
                </a:solidFill>
                <a:ea typeface="MS PGothic"/>
              </a:rPr>
              <a:t>regioner och privata utförare</a:t>
            </a:r>
            <a:r>
              <a:rPr lang="sv-SE" dirty="0" smtClean="0">
                <a:ea typeface="MS PGothic"/>
              </a:rPr>
              <a:t> för att ge likvärdig och bra service till kvinnor och män, flickor och pojkar. Program för hållbar jämställdhet, även under namnet </a:t>
            </a:r>
            <a:r>
              <a:rPr lang="sv-SE" dirty="0" err="1" smtClean="0">
                <a:ea typeface="MS PGothic"/>
              </a:rPr>
              <a:t>HåJ</a:t>
            </a:r>
            <a:r>
              <a:rPr lang="sv-SE" dirty="0" smtClean="0">
                <a:ea typeface="MS PGothic"/>
              </a:rPr>
              <a:t> har fått 240 mkr från regeringen 2008-2013. </a:t>
            </a:r>
          </a:p>
          <a:p>
            <a:pPr eaLnBrk="1" hangingPunct="1">
              <a:spcBef>
                <a:spcPct val="0"/>
              </a:spcBef>
            </a:pPr>
            <a:endParaRPr lang="sv-SE" dirty="0" smtClean="0">
              <a:ea typeface="MS PGothic"/>
            </a:endParaRPr>
          </a:p>
          <a:p>
            <a:pPr eaLnBrk="1" hangingPunct="1">
              <a:spcBef>
                <a:spcPct val="0"/>
              </a:spcBef>
            </a:pPr>
            <a:r>
              <a:rPr lang="sv-SE" dirty="0" smtClean="0">
                <a:ea typeface="MS PGothic"/>
              </a:rPr>
              <a:t>För att sprida erfarenheterna från de här utvecklingsarbetena har SKL tagit fram ett startpaket för hållbar jämställdhet. Vi kallar det startpaket för att det hjälper kommuner och landsting att komma igång med sitt jämställdhetsarbete. Vi kallar det hållbar jämställdhet för att det handlar om att få in ett jämställdhetsperspektiv i det ordinarie arbetet, dvs. jämställdhetsintegrering.</a:t>
            </a:r>
          </a:p>
          <a:p>
            <a:pPr eaLnBrk="1" hangingPunct="1">
              <a:spcBef>
                <a:spcPct val="0"/>
              </a:spcBef>
            </a:pPr>
            <a:endParaRPr lang="sv-SE" dirty="0" smtClean="0">
              <a:ea typeface="MS PGothic"/>
            </a:endParaRPr>
          </a:p>
          <a:p>
            <a:pPr eaLnBrk="1" hangingPunct="1">
              <a:spcBef>
                <a:spcPct val="0"/>
              </a:spcBef>
            </a:pPr>
            <a:r>
              <a:rPr lang="sv-SE" dirty="0" smtClean="0">
                <a:ea typeface="MS PGothic"/>
              </a:rPr>
              <a:t>Eftersom kvinnor och män har delvis olika levnadsmönster, kan de också ha olika villkor och behov. Därför är inte målet att kvinnor och män alltid ska få lika service, utan just likvärdig.</a:t>
            </a:r>
          </a:p>
          <a:p>
            <a:pPr eaLnBrk="1" hangingPunct="1">
              <a:spcBef>
                <a:spcPct val="0"/>
              </a:spcBef>
            </a:pPr>
            <a:endParaRPr lang="sv-SE" dirty="0" smtClean="0">
              <a:ea typeface="MS PGothic"/>
            </a:endParaRPr>
          </a:p>
          <a:p>
            <a:pPr eaLnBrk="1" hangingPunct="1">
              <a:spcBef>
                <a:spcPct val="0"/>
              </a:spcBef>
            </a:pPr>
            <a:r>
              <a:rPr lang="sv-SE" dirty="0" smtClean="0">
                <a:ea typeface="MS PGothic"/>
              </a:rPr>
              <a:t>En grundtanke i SKL:s startpaket är att jämställdhet både är en rättighet för medborgarna och en nyttighet för kommuner och landsting, att kommuner och landsting har något att vinna på jämställdhetsintegrering. </a:t>
            </a:r>
          </a:p>
          <a:p>
            <a:endParaRPr lang="sv-SE" dirty="0" smtClean="0">
              <a:ea typeface="MS PGothic"/>
            </a:endParaRPr>
          </a:p>
        </p:txBody>
      </p:sp>
      <p:sp>
        <p:nvSpPr>
          <p:cNvPr id="17411" name="Platshållare för bildnummer 3"/>
          <p:cNvSpPr>
            <a:spLocks noGrp="1"/>
          </p:cNvSpPr>
          <p:nvPr>
            <p:ph type="sldNum" sz="quarter" idx="5"/>
          </p:nvPr>
        </p:nvSpPr>
        <p:spPr bwMode="auto">
          <a:noFill/>
          <a:ln>
            <a:miter lim="800000"/>
            <a:headEnd/>
            <a:tailEnd/>
          </a:ln>
        </p:spPr>
        <p:txBody>
          <a:bodyPr/>
          <a:lstStyle/>
          <a:p>
            <a:fld id="{4B18F504-6CC5-408E-8EAA-C43F0860AC6B}" type="slidenum">
              <a:rPr lang="sv-SE" smtClean="0">
                <a:ea typeface="MS PGothic"/>
                <a:cs typeface="MS PGothic"/>
              </a:rPr>
              <a:pPr/>
              <a:t>8</a:t>
            </a:fld>
            <a:endParaRPr lang="sv-SE" smtClean="0">
              <a:ea typeface="MS PGothic"/>
              <a:cs typeface="MS P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201976"/>
            <a:ext cx="7772400" cy="1470025"/>
          </a:xfrm>
        </p:spPr>
        <p:txBody>
          <a:bodyPr>
            <a:normAutofit/>
          </a:bodyPr>
          <a:lstStyle>
            <a:lvl1pPr algn="ctr">
              <a:defRPr sz="3600">
                <a:solidFill>
                  <a:schemeClr val="accent2"/>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063218"/>
            <a:ext cx="6400800" cy="1752600"/>
          </a:xfrm>
        </p:spPr>
        <p:txBody>
          <a:bodyPr>
            <a:normAutofit/>
          </a:bodyPr>
          <a:lstStyle>
            <a:lvl1pPr marL="0" indent="0" algn="ctr">
              <a:buNone/>
              <a:defRPr sz="25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2014-11-20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färgad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2014-11-20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2014-11-20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21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21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D1BE7876-5999-4803-9494-E373D9411281}" type="datetimeFigureOut">
              <a:rPr lang="sv-SE" smtClean="0"/>
              <a:pPr/>
              <a:t>2014-11-20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2"/>
            <a:ext cx="4038600" cy="4071550"/>
          </a:xfrm>
        </p:spPr>
        <p:txBody>
          <a:bodyPr>
            <a:normAutofit/>
          </a:bodyPr>
          <a:lstStyle>
            <a:lvl1pPr>
              <a:defRPr sz="21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2"/>
            <a:ext cx="4038600" cy="4071549"/>
          </a:xfrm>
        </p:spPr>
        <p:txBody>
          <a:bodyPr>
            <a:normAutofit/>
          </a:bodyPr>
          <a:lstStyle>
            <a:lvl1pPr>
              <a:defRPr sz="21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D1BE7876-5999-4803-9494-E373D9411281}" type="datetimeFigureOut">
              <a:rPr lang="sv-SE" smtClean="0"/>
              <a:pPr/>
              <a:t>2014-11-20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D1BE7876-5999-4803-9494-E373D9411281}" type="datetimeFigureOut">
              <a:rPr lang="sv-SE" smtClean="0"/>
              <a:pPr/>
              <a:t>2014-11-20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44A5D00-1160-406B-8205-4F55E63EE66F}" type="slidenum">
              <a:rPr lang="sv-SE" smtClean="0"/>
              <a:pPr/>
              <a:t>‹#›</a:t>
            </a:fld>
            <a:endParaRPr lang="sv-SE"/>
          </a:p>
        </p:txBody>
      </p:sp>
      <p:sp>
        <p:nvSpPr>
          <p:cNvPr id="9" name="Platshållare för diagram 8"/>
          <p:cNvSpPr>
            <a:spLocks noGrp="1"/>
          </p:cNvSpPr>
          <p:nvPr>
            <p:ph type="chart" sz="quarter" idx="13"/>
          </p:nvPr>
        </p:nvSpPr>
        <p:spPr>
          <a:xfrm>
            <a:off x="468313" y="1611314"/>
            <a:ext cx="8223403" cy="4060438"/>
          </a:xfrm>
        </p:spPr>
        <p:txBody>
          <a:bodyPr/>
          <a:lstStyle/>
          <a:p>
            <a:r>
              <a:rPr lang="sv-SE" smtClean="0"/>
              <a:t>Klicka på ikonen för att lägga till ett diagram</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färgad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1BE7876-5999-4803-9494-E373D9411281}" type="datetimeFigureOut">
              <a:rPr lang="sv-SE" smtClean="0"/>
              <a:pPr/>
              <a:t>2014-11-20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lvl1pPr>
              <a:defRPr sz="2500" b="0">
                <a:solidFill>
                  <a:srgbClr val="000000"/>
                </a:solidFill>
              </a:defRPr>
            </a:lvl1p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1BE7876-5999-4803-9494-E373D9411281}" type="datetimeFigureOut">
              <a:rPr lang="sv-SE" smtClean="0"/>
              <a:pPr/>
              <a:t>2014-11-20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1BE7876-5999-4803-9494-E373D9411281}" type="datetimeFigureOut">
              <a:rPr lang="sv-SE" smtClean="0"/>
              <a:pPr/>
              <a:t>2014-11-20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44A5D00-1160-406B-8205-4F55E63EE66F}"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060824"/>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143644"/>
            <a:ext cx="14001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E7876-5999-4803-9494-E373D9411281}" type="datetimeFigureOut">
              <a:rPr lang="sv-SE" smtClean="0"/>
              <a:pPr/>
              <a:t>2014-11-20</a:t>
            </a:fld>
            <a:endParaRPr lang="sv-SE"/>
          </a:p>
        </p:txBody>
      </p:sp>
      <p:sp>
        <p:nvSpPr>
          <p:cNvPr id="5" name="Platshållare för sidfot 4"/>
          <p:cNvSpPr>
            <a:spLocks noGrp="1"/>
          </p:cNvSpPr>
          <p:nvPr>
            <p:ph type="ftr" sz="quarter" idx="3"/>
          </p:nvPr>
        </p:nvSpPr>
        <p:spPr>
          <a:xfrm>
            <a:off x="2357422" y="6143644"/>
            <a:ext cx="21431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5000628" y="6143644"/>
            <a:ext cx="13573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A5D00-1160-406B-8205-4F55E63EE66F}"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3100" b="1"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Verdana" pitchFamily="34" charset="0"/>
        <a:buChar char="-"/>
        <a:defRPr sz="21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Verdana"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Verdana"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Verdana"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ebbutik.skl.se/" TargetMode="External"/><Relationship Id="rId2" Type="http://schemas.openxmlformats.org/officeDocument/2006/relationships/hyperlink" Target="http://www.skl.se/jamstalldhet" TargetMode="Externa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MZBufqS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toefact01/efact/Default2.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Jämställdhet i kommuner och landsting</a:t>
            </a:r>
            <a:endParaRPr lang="sv-SE" dirty="0"/>
          </a:p>
        </p:txBody>
      </p:sp>
      <p:sp>
        <p:nvSpPr>
          <p:cNvPr id="3" name="Underrubrik 2"/>
          <p:cNvSpPr>
            <a:spLocks noGrp="1"/>
          </p:cNvSpPr>
          <p:nvPr>
            <p:ph type="subTitle" idx="1"/>
          </p:nvPr>
        </p:nvSpPr>
        <p:spPr>
          <a:xfrm>
            <a:off x="1428728" y="3071810"/>
            <a:ext cx="6400800" cy="1752600"/>
          </a:xfrm>
        </p:spPr>
        <p:txBody>
          <a:bodyPr/>
          <a:lstStyle/>
          <a:p>
            <a:r>
              <a:rPr lang="sv-SE" dirty="0" smtClean="0"/>
              <a:t>SKL:s stöd till jämställdhetsintegrering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Resultatrapporter 2011−2013</a:t>
            </a:r>
            <a:endParaRPr lang="sv-SE" dirty="0"/>
          </a:p>
        </p:txBody>
      </p:sp>
      <p:sp>
        <p:nvSpPr>
          <p:cNvPr id="4" name="Platshållare för innehåll 3"/>
          <p:cNvSpPr>
            <a:spLocks noGrp="1"/>
          </p:cNvSpPr>
          <p:nvPr>
            <p:ph sz="half" idx="2"/>
          </p:nvPr>
        </p:nvSpPr>
        <p:spPr/>
        <p:txBody>
          <a:bodyPr>
            <a:normAutofit/>
          </a:bodyPr>
          <a:lstStyle/>
          <a:p>
            <a:r>
              <a:rPr lang="sv-SE" dirty="0"/>
              <a:t>Två tredjedelar </a:t>
            </a:r>
            <a:r>
              <a:rPr lang="sv-SE" dirty="0" smtClean="0"/>
              <a:t>uppger </a:t>
            </a:r>
            <a:r>
              <a:rPr lang="sv-SE" dirty="0"/>
              <a:t>att de nått </a:t>
            </a:r>
            <a:r>
              <a:rPr lang="sv-SE" b="1" dirty="0"/>
              <a:t>påvisbara effekter för medborgarna.</a:t>
            </a:r>
          </a:p>
          <a:p>
            <a:r>
              <a:rPr lang="sv-SE" dirty="0"/>
              <a:t>Drygt åtta av tio kan uppvisa </a:t>
            </a:r>
            <a:r>
              <a:rPr lang="sv-SE" b="1" dirty="0"/>
              <a:t>förbättringar i bemötande, arbetssätt </a:t>
            </a:r>
            <a:r>
              <a:rPr lang="sv-SE" dirty="0"/>
              <a:t>samt system för att </a:t>
            </a:r>
            <a:r>
              <a:rPr lang="sv-SE" b="1" dirty="0"/>
              <a:t>leda och följa upp </a:t>
            </a:r>
            <a:r>
              <a:rPr lang="sv-SE" dirty="0"/>
              <a:t>verksamheten.</a:t>
            </a:r>
          </a:p>
          <a:p>
            <a:r>
              <a:rPr lang="sv-SE" dirty="0"/>
              <a:t>Åtta av tio har gjort </a:t>
            </a:r>
            <a:r>
              <a:rPr lang="sv-SE" b="1" dirty="0"/>
              <a:t>förbättringar i sina system </a:t>
            </a:r>
            <a:r>
              <a:rPr lang="sv-SE" dirty="0"/>
              <a:t>för att leda och följa upp verksamheten.</a:t>
            </a:r>
          </a:p>
        </p:txBody>
      </p:sp>
      <p:pic>
        <p:nvPicPr>
          <p:cNvPr id="7" name="Platshållare för innehåll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flipH="1">
            <a:off x="1119187" y="1600200"/>
            <a:ext cx="2714625" cy="4071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5702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Resultatrapporter </a:t>
            </a:r>
            <a:r>
              <a:rPr lang="sv-SE" dirty="0"/>
              <a:t>2011−2013</a:t>
            </a:r>
          </a:p>
        </p:txBody>
      </p:sp>
      <p:sp>
        <p:nvSpPr>
          <p:cNvPr id="3" name="Platshållare för innehåll 2"/>
          <p:cNvSpPr>
            <a:spLocks noGrp="1"/>
          </p:cNvSpPr>
          <p:nvPr>
            <p:ph sz="half" idx="1"/>
          </p:nvPr>
        </p:nvSpPr>
        <p:spPr>
          <a:xfrm>
            <a:off x="457200" y="1600202"/>
            <a:ext cx="4402832" cy="4071550"/>
          </a:xfrm>
        </p:spPr>
        <p:txBody>
          <a:bodyPr>
            <a:normAutofit lnSpcReduction="10000"/>
          </a:bodyPr>
          <a:lstStyle/>
          <a:p>
            <a:r>
              <a:rPr lang="sv-SE" dirty="0" smtClean="0"/>
              <a:t>Tre </a:t>
            </a:r>
            <a:r>
              <a:rPr lang="sv-SE" dirty="0"/>
              <a:t>av fyra redovisar </a:t>
            </a:r>
            <a:r>
              <a:rPr lang="sv-SE" b="1" dirty="0"/>
              <a:t>individbaserad statistik uppdelad på </a:t>
            </a:r>
            <a:r>
              <a:rPr lang="sv-SE" b="1" dirty="0" smtClean="0"/>
              <a:t>kön </a:t>
            </a:r>
            <a:r>
              <a:rPr lang="sv-SE" dirty="0" smtClean="0"/>
              <a:t>i årsredovisningen.</a:t>
            </a:r>
          </a:p>
          <a:p>
            <a:r>
              <a:rPr lang="sv-SE" dirty="0" smtClean="0"/>
              <a:t>Pilotsatsningar </a:t>
            </a:r>
            <a:r>
              <a:rPr lang="sv-SE" dirty="0"/>
              <a:t>har haft en </a:t>
            </a:r>
            <a:r>
              <a:rPr lang="sv-SE" b="1" dirty="0"/>
              <a:t>spridningseffekt </a:t>
            </a:r>
            <a:r>
              <a:rPr lang="sv-SE" dirty="0"/>
              <a:t>i </a:t>
            </a:r>
            <a:r>
              <a:rPr lang="sv-SE" dirty="0" smtClean="0"/>
              <a:t>verksamheterna.</a:t>
            </a:r>
          </a:p>
          <a:p>
            <a:r>
              <a:rPr lang="sv-SE" b="1" dirty="0" smtClean="0"/>
              <a:t>Nya </a:t>
            </a:r>
            <a:r>
              <a:rPr lang="sv-SE" b="1" dirty="0"/>
              <a:t>jämställdhetsproblem identifieras </a:t>
            </a:r>
            <a:r>
              <a:rPr lang="sv-SE" dirty="0"/>
              <a:t>och </a:t>
            </a:r>
            <a:r>
              <a:rPr lang="sv-SE" dirty="0" smtClean="0"/>
              <a:t>angrips.</a:t>
            </a:r>
            <a:endParaRPr lang="sv-SE" dirty="0"/>
          </a:p>
          <a:p>
            <a:r>
              <a:rPr lang="sv-SE" dirty="0"/>
              <a:t>T</a:t>
            </a:r>
            <a:r>
              <a:rPr lang="sv-SE" dirty="0" smtClean="0"/>
              <a:t>otalt </a:t>
            </a:r>
            <a:r>
              <a:rPr lang="sv-SE" dirty="0"/>
              <a:t>under 2008–2013 </a:t>
            </a:r>
            <a:r>
              <a:rPr lang="sv-SE" dirty="0" smtClean="0"/>
              <a:t>utbildningar för </a:t>
            </a:r>
            <a:r>
              <a:rPr lang="sv-SE" b="1" dirty="0" smtClean="0"/>
              <a:t>100 000 deltagare.</a:t>
            </a:r>
            <a:endParaRPr lang="sv-SE" dirty="0"/>
          </a:p>
        </p:txBody>
      </p:sp>
      <p:pic>
        <p:nvPicPr>
          <p:cNvPr id="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0187" y="1600200"/>
            <a:ext cx="2714625" cy="4071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457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Nationella framgångsfaktorer</a:t>
            </a:r>
            <a:endParaRPr lang="sv-SE" dirty="0"/>
          </a:p>
        </p:txBody>
      </p:sp>
      <p:sp>
        <p:nvSpPr>
          <p:cNvPr id="6" name="Platshållare för innehåll 5"/>
          <p:cNvSpPr>
            <a:spLocks noGrp="1"/>
          </p:cNvSpPr>
          <p:nvPr>
            <p:ph idx="1"/>
          </p:nvPr>
        </p:nvSpPr>
        <p:spPr/>
        <p:txBody>
          <a:bodyPr/>
          <a:lstStyle/>
          <a:p>
            <a:r>
              <a:rPr lang="sv-SE" dirty="0" smtClean="0"/>
              <a:t>Nationell samordning, </a:t>
            </a:r>
            <a:r>
              <a:rPr lang="sv-SE" dirty="0"/>
              <a:t>med </a:t>
            </a:r>
            <a:r>
              <a:rPr lang="sv-SE" dirty="0" smtClean="0"/>
              <a:t>samlat </a:t>
            </a:r>
            <a:r>
              <a:rPr lang="sv-SE" dirty="0"/>
              <a:t>stöd, krav på resultat och </a:t>
            </a:r>
            <a:r>
              <a:rPr lang="sv-SE" dirty="0" smtClean="0"/>
              <a:t> </a:t>
            </a:r>
            <a:r>
              <a:rPr lang="sv-SE" dirty="0"/>
              <a:t>uppföljning av </a:t>
            </a:r>
            <a:r>
              <a:rPr lang="sv-SE" dirty="0" smtClean="0"/>
              <a:t>utvecklingsarbetena.</a:t>
            </a:r>
          </a:p>
          <a:p>
            <a:r>
              <a:rPr lang="sv-SE" dirty="0" smtClean="0"/>
              <a:t>Samarbete </a:t>
            </a:r>
            <a:r>
              <a:rPr lang="sv-SE" dirty="0"/>
              <a:t>och </a:t>
            </a:r>
            <a:r>
              <a:rPr lang="sv-SE" dirty="0" smtClean="0"/>
              <a:t>nätverkande </a:t>
            </a:r>
            <a:r>
              <a:rPr lang="sv-SE" dirty="0"/>
              <a:t>mellan </a:t>
            </a:r>
            <a:r>
              <a:rPr lang="sv-SE" dirty="0" smtClean="0"/>
              <a:t>utvecklingsarbeten har stärkt kunskapsuppbyggnad och erfarenhetsspridning.</a:t>
            </a:r>
          </a:p>
          <a:p>
            <a:r>
              <a:rPr lang="sv-SE" dirty="0" smtClean="0"/>
              <a:t>Fortlöpande justering av programstyrningen har underlättat samordningen och stödet till deltagande organisationer. </a:t>
            </a:r>
          </a:p>
          <a:p>
            <a:r>
              <a:rPr lang="sv-SE" dirty="0" smtClean="0"/>
              <a:t>SKL:s huvudmannaskap har gett programmet legitimitet.</a:t>
            </a:r>
          </a:p>
          <a:p>
            <a:r>
              <a:rPr lang="sv-SE" dirty="0" smtClean="0"/>
              <a:t>Styrgruppens sammansättning</a:t>
            </a:r>
          </a:p>
          <a:p>
            <a:r>
              <a:rPr lang="sv-SE" dirty="0" smtClean="0"/>
              <a:t>Strategin Stöd-Styrning-Störning-Strategisk påverkan.</a:t>
            </a:r>
            <a:endParaRPr lang="sv-SE" dirty="0"/>
          </a:p>
        </p:txBody>
      </p:sp>
    </p:spTree>
    <p:extLst>
      <p:ext uri="{BB962C8B-B14F-4D97-AF65-F5344CB8AC3E}">
        <p14:creationId xmlns:p14="http://schemas.microsoft.com/office/powerpoint/2010/main" val="1736007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Lokala framgångsfaktorer</a:t>
            </a:r>
            <a:endParaRPr lang="sv-SE" dirty="0"/>
          </a:p>
        </p:txBody>
      </p:sp>
      <p:sp>
        <p:nvSpPr>
          <p:cNvPr id="3" name="Platshållare för innehåll 2"/>
          <p:cNvSpPr>
            <a:spLocks noGrp="1"/>
          </p:cNvSpPr>
          <p:nvPr>
            <p:ph sz="half" idx="1"/>
          </p:nvPr>
        </p:nvSpPr>
        <p:spPr/>
        <p:txBody>
          <a:bodyPr>
            <a:normAutofit/>
          </a:bodyPr>
          <a:lstStyle/>
          <a:p>
            <a:r>
              <a:rPr lang="sv-SE" dirty="0" smtClean="0"/>
              <a:t>Tydliga mandat och roller i förbättringsarbetet</a:t>
            </a:r>
          </a:p>
          <a:p>
            <a:r>
              <a:rPr lang="sv-SE" dirty="0" smtClean="0"/>
              <a:t>Tydligt </a:t>
            </a:r>
            <a:r>
              <a:rPr lang="sv-SE" dirty="0"/>
              <a:t>system för ledning, styrning och uppföljning </a:t>
            </a:r>
            <a:r>
              <a:rPr lang="sv-SE" dirty="0" smtClean="0"/>
              <a:t>i organisationen</a:t>
            </a:r>
          </a:p>
          <a:p>
            <a:r>
              <a:rPr lang="sv-SE" dirty="0" smtClean="0"/>
              <a:t>Struktur för stöd och lärande i organisationen</a:t>
            </a:r>
          </a:p>
          <a:p>
            <a:r>
              <a:rPr lang="sv-SE" dirty="0" err="1" smtClean="0"/>
              <a:t>Win-win</a:t>
            </a:r>
            <a:r>
              <a:rPr lang="sv-SE" dirty="0" smtClean="0"/>
              <a:t> – jämställdhet är bra både för invånarna och den egna organisationen.</a:t>
            </a:r>
            <a:endParaRPr lang="sv-SE" dirty="0"/>
          </a:p>
        </p:txBody>
      </p:sp>
      <p:pic>
        <p:nvPicPr>
          <p:cNvPr id="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0187" y="1600200"/>
            <a:ext cx="2714625" cy="4071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4525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Lokala framgångsfaktorer</a:t>
            </a:r>
            <a:endParaRPr lang="sv-SE" dirty="0"/>
          </a:p>
        </p:txBody>
      </p:sp>
      <p:sp>
        <p:nvSpPr>
          <p:cNvPr id="3" name="Platshållare för innehåll 2"/>
          <p:cNvSpPr>
            <a:spLocks noGrp="1"/>
          </p:cNvSpPr>
          <p:nvPr>
            <p:ph sz="half" idx="1"/>
          </p:nvPr>
        </p:nvSpPr>
        <p:spPr/>
        <p:txBody>
          <a:bodyPr>
            <a:normAutofit lnSpcReduction="10000"/>
          </a:bodyPr>
          <a:lstStyle/>
          <a:p>
            <a:r>
              <a:rPr lang="sv-SE" dirty="0" smtClean="0"/>
              <a:t>Samverkan </a:t>
            </a:r>
            <a:r>
              <a:rPr lang="sv-SE" dirty="0"/>
              <a:t>mellan olika strategier: </a:t>
            </a:r>
            <a:r>
              <a:rPr lang="sv-SE" i="1" dirty="0"/>
              <a:t>top-down</a:t>
            </a:r>
            <a:r>
              <a:rPr lang="sv-SE" dirty="0"/>
              <a:t>, </a:t>
            </a:r>
            <a:r>
              <a:rPr lang="sv-SE" i="1" dirty="0" err="1"/>
              <a:t>bottom-up</a:t>
            </a:r>
            <a:r>
              <a:rPr lang="sv-SE" i="1" dirty="0"/>
              <a:t> </a:t>
            </a:r>
            <a:r>
              <a:rPr lang="sv-SE" dirty="0"/>
              <a:t>och </a:t>
            </a:r>
            <a:r>
              <a:rPr lang="sv-SE" i="1" dirty="0" smtClean="0"/>
              <a:t>mitt-i-från </a:t>
            </a:r>
            <a:r>
              <a:rPr lang="sv-SE" dirty="0" smtClean="0"/>
              <a:t>– involvera den operativa ledningen.</a:t>
            </a:r>
            <a:endParaRPr lang="sv-SE" dirty="0"/>
          </a:p>
          <a:p>
            <a:r>
              <a:rPr lang="sv-SE" dirty="0" smtClean="0"/>
              <a:t>Koppling </a:t>
            </a:r>
            <a:r>
              <a:rPr lang="sv-SE" dirty="0"/>
              <a:t>till verksamhetens kvalitetsarbete </a:t>
            </a:r>
            <a:r>
              <a:rPr lang="sv-SE" dirty="0" smtClean="0"/>
              <a:t>– utgå från </a:t>
            </a:r>
            <a:r>
              <a:rPr lang="sv-SE" dirty="0"/>
              <a:t>den egna </a:t>
            </a:r>
            <a:r>
              <a:rPr lang="sv-SE" dirty="0" smtClean="0"/>
              <a:t>verksamheten</a:t>
            </a:r>
            <a:r>
              <a:rPr lang="sv-SE" dirty="0"/>
              <a:t>. </a:t>
            </a:r>
          </a:p>
          <a:p>
            <a:r>
              <a:rPr lang="sv-SE" dirty="0" smtClean="0"/>
              <a:t>Alltid </a:t>
            </a:r>
            <a:r>
              <a:rPr lang="sv-SE" dirty="0"/>
              <a:t>kön – aldrig bara </a:t>
            </a:r>
            <a:r>
              <a:rPr lang="sv-SE" dirty="0" smtClean="0"/>
              <a:t>kön</a:t>
            </a:r>
          </a:p>
          <a:p>
            <a:r>
              <a:rPr lang="sv-SE" dirty="0" smtClean="0"/>
              <a:t>Tid - jämställdhetsintegrering </a:t>
            </a:r>
            <a:r>
              <a:rPr lang="sv-SE" dirty="0"/>
              <a:t>är ett långsiktigt </a:t>
            </a:r>
            <a:r>
              <a:rPr lang="sv-SE" dirty="0" smtClean="0"/>
              <a:t>förbättringsarbete.</a:t>
            </a:r>
          </a:p>
        </p:txBody>
      </p:sp>
      <p:pic>
        <p:nvPicPr>
          <p:cNvPr id="8" name="Platshållare för innehåll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0187" y="1600200"/>
            <a:ext cx="2714625" cy="4071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8722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 om SKL:s stöd till jämställdhet</a:t>
            </a:r>
            <a:endParaRPr lang="sv-SE" dirty="0"/>
          </a:p>
        </p:txBody>
      </p:sp>
      <p:sp>
        <p:nvSpPr>
          <p:cNvPr id="3" name="Platshållare för innehåll 2"/>
          <p:cNvSpPr>
            <a:spLocks noGrp="1"/>
          </p:cNvSpPr>
          <p:nvPr>
            <p:ph sz="half" idx="1"/>
          </p:nvPr>
        </p:nvSpPr>
        <p:spPr/>
        <p:txBody>
          <a:bodyPr/>
          <a:lstStyle/>
          <a:p>
            <a:r>
              <a:rPr lang="sv-SE" dirty="0" smtClean="0">
                <a:hlinkClick r:id="rId2"/>
              </a:rPr>
              <a:t>www.skl.se/jamstalldhet</a:t>
            </a:r>
            <a:r>
              <a:rPr lang="sv-SE" dirty="0" smtClean="0"/>
              <a:t> </a:t>
            </a:r>
          </a:p>
          <a:p>
            <a:r>
              <a:rPr lang="sv-SE" dirty="0" smtClean="0"/>
              <a:t>SKL Jämställdhet på </a:t>
            </a:r>
            <a:r>
              <a:rPr lang="sv-SE" dirty="0" err="1" smtClean="0"/>
              <a:t>Youtube</a:t>
            </a:r>
            <a:endParaRPr lang="sv-SE" dirty="0" smtClean="0"/>
          </a:p>
          <a:p>
            <a:r>
              <a:rPr lang="sv-SE" dirty="0" smtClean="0"/>
              <a:t>Jämställ.nu</a:t>
            </a:r>
          </a:p>
          <a:p>
            <a:r>
              <a:rPr lang="sv-SE" dirty="0" smtClean="0"/>
              <a:t>Includegender.org</a:t>
            </a:r>
          </a:p>
          <a:p>
            <a:r>
              <a:rPr lang="sv-SE" dirty="0" smtClean="0">
                <a:hlinkClick r:id="rId3"/>
              </a:rPr>
              <a:t>http://webbutik.skl.se</a:t>
            </a:r>
            <a:r>
              <a:rPr lang="sv-SE" dirty="0" smtClean="0"/>
              <a:t>  </a:t>
            </a:r>
            <a:endParaRPr lang="sv-SE" dirty="0"/>
          </a:p>
        </p:txBody>
      </p:sp>
      <p:pic>
        <p:nvPicPr>
          <p:cNvPr id="5" name="Platshållare för innehåll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844824"/>
            <a:ext cx="4038600" cy="2692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8722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Sveriges Kommuner och Landsting</a:t>
            </a:r>
            <a:endParaRPr lang="sv-SE" dirty="0"/>
          </a:p>
        </p:txBody>
      </p:sp>
      <p:sp>
        <p:nvSpPr>
          <p:cNvPr id="3" name="Platshållare för innehåll 2"/>
          <p:cNvSpPr>
            <a:spLocks noGrp="1"/>
          </p:cNvSpPr>
          <p:nvPr>
            <p:ph idx="1"/>
          </p:nvPr>
        </p:nvSpPr>
        <p:spPr>
          <a:xfrm>
            <a:off x="481053" y="2044480"/>
            <a:ext cx="4162955" cy="3099032"/>
          </a:xfrm>
        </p:spPr>
        <p:txBody>
          <a:bodyPr>
            <a:normAutofit/>
          </a:bodyPr>
          <a:lstStyle/>
          <a:p>
            <a:pPr>
              <a:buFont typeface="Wingdings" pitchFamily="2" charset="2"/>
              <a:buChar char="§"/>
            </a:pPr>
            <a:r>
              <a:rPr lang="sv-SE" sz="2400" dirty="0" smtClean="0"/>
              <a:t>Arbetsgivar- och intresseorganisation. </a:t>
            </a:r>
          </a:p>
          <a:p>
            <a:pPr>
              <a:buFont typeface="Wingdings" pitchFamily="2" charset="2"/>
              <a:buChar char="§"/>
            </a:pPr>
            <a:r>
              <a:rPr lang="sv-SE" sz="2400" dirty="0" smtClean="0"/>
              <a:t>Driver våra medlemmars intressen och erbjuder dem stöd och service.</a:t>
            </a:r>
          </a:p>
          <a:p>
            <a:pPr>
              <a:buFont typeface="Wingdings" pitchFamily="2" charset="2"/>
              <a:buChar char="§"/>
            </a:pPr>
            <a:r>
              <a:rPr lang="sv-SE" sz="2400" dirty="0" smtClean="0"/>
              <a:t>Värnar lokalt och regionalt självstyre.</a:t>
            </a:r>
            <a:endParaRPr lang="en-US" sz="2400" dirty="0" smtClean="0"/>
          </a:p>
        </p:txBody>
      </p:sp>
      <p:pic>
        <p:nvPicPr>
          <p:cNvPr id="5" name="Bildobjekt 4" descr="SKL 150.jpg"/>
          <p:cNvPicPr>
            <a:picLocks noChangeAspect="1"/>
          </p:cNvPicPr>
          <p:nvPr/>
        </p:nvPicPr>
        <p:blipFill>
          <a:blip r:embed="rId2" cstate="print"/>
          <a:stretch>
            <a:fillRect/>
          </a:stretch>
        </p:blipFill>
        <p:spPr>
          <a:xfrm>
            <a:off x="4829670" y="1988840"/>
            <a:ext cx="3775261" cy="3167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0074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p:txBody>
          <a:bodyPr/>
          <a:lstStyle/>
          <a:p>
            <a:pPr eaLnBrk="1" hangingPunct="1"/>
            <a:r>
              <a:rPr lang="sv-SE" dirty="0" smtClean="0"/>
              <a:t>Jämställdhet på lokal och regional nivå</a:t>
            </a:r>
          </a:p>
        </p:txBody>
      </p:sp>
      <p:sp>
        <p:nvSpPr>
          <p:cNvPr id="3075" name="Platshållare för innehåll 2"/>
          <p:cNvSpPr>
            <a:spLocks noGrp="1"/>
          </p:cNvSpPr>
          <p:nvPr>
            <p:ph sz="half" idx="1"/>
          </p:nvPr>
        </p:nvSpPr>
        <p:spPr/>
        <p:txBody>
          <a:bodyPr>
            <a:normAutofit/>
          </a:bodyPr>
          <a:lstStyle/>
          <a:p>
            <a:pPr marL="0" indent="0">
              <a:buNone/>
            </a:pPr>
            <a:endParaRPr lang="sv-SE" sz="1900" dirty="0" smtClean="0"/>
          </a:p>
        </p:txBody>
      </p:sp>
      <p:sp>
        <p:nvSpPr>
          <p:cNvPr id="2" name="Platshållare för innehåll 1"/>
          <p:cNvSpPr>
            <a:spLocks noGrp="1"/>
          </p:cNvSpPr>
          <p:nvPr>
            <p:ph sz="half" idx="2"/>
          </p:nvPr>
        </p:nvSpPr>
        <p:spPr/>
        <p:txBody>
          <a:bodyPr/>
          <a:lstStyle/>
          <a:p>
            <a:pPr>
              <a:buFont typeface="Wingdings" pitchFamily="2" charset="2"/>
              <a:buChar char="§"/>
            </a:pPr>
            <a:r>
              <a:rPr lang="sv-SE" sz="2400" dirty="0"/>
              <a:t>Jämställt arbetsliv</a:t>
            </a:r>
          </a:p>
          <a:p>
            <a:pPr>
              <a:buFont typeface="Wingdings" pitchFamily="2" charset="2"/>
              <a:buChar char="§"/>
            </a:pPr>
            <a:r>
              <a:rPr lang="sv-SE" sz="2400" dirty="0"/>
              <a:t>Jämställda välfärdstjänster</a:t>
            </a:r>
          </a:p>
          <a:p>
            <a:pPr>
              <a:buFont typeface="Wingdings" pitchFamily="2" charset="2"/>
              <a:buChar char="§"/>
            </a:pPr>
            <a:r>
              <a:rPr lang="sv-SE" sz="2400" dirty="0"/>
              <a:t>Jämställd </a:t>
            </a:r>
            <a:r>
              <a:rPr lang="sv-SE" sz="2400" dirty="0" smtClean="0"/>
              <a:t>politik</a:t>
            </a:r>
            <a:endParaRPr lang="en-US" sz="2400" dirty="0"/>
          </a:p>
        </p:txBody>
      </p:sp>
      <p:pic>
        <p:nvPicPr>
          <p:cNvPr id="10" name="Bildobjekt 9" descr="kartor kommuner var.png"/>
          <p:cNvPicPr>
            <a:picLocks noChangeAspect="1"/>
          </p:cNvPicPr>
          <p:nvPr/>
        </p:nvPicPr>
        <p:blipFill>
          <a:blip r:embed="rId3" cstate="print">
            <a:duotone>
              <a:prstClr val="black"/>
              <a:schemeClr val="accent2">
                <a:tint val="45000"/>
                <a:satMod val="400000"/>
              </a:schemeClr>
            </a:duotone>
          </a:blip>
          <a:stretch>
            <a:fillRect/>
          </a:stretch>
        </p:blipFill>
        <p:spPr>
          <a:xfrm>
            <a:off x="992645" y="1284653"/>
            <a:ext cx="1736840" cy="4375014"/>
          </a:xfrm>
          <a:prstGeom prst="rect">
            <a:avLst/>
          </a:prstGeom>
          <a:effectLst>
            <a:outerShdw blurRad="50800" dist="38100" dir="2700000" algn="tl" rotWithShape="0">
              <a:prstClr val="black">
                <a:alpha val="40000"/>
              </a:prstClr>
            </a:outerShdw>
          </a:effectLst>
        </p:spPr>
      </p:pic>
      <p:pic>
        <p:nvPicPr>
          <p:cNvPr id="11" name="Bildobjekt 10" descr="kartor landsting var.png"/>
          <p:cNvPicPr>
            <a:picLocks noChangeAspect="1"/>
          </p:cNvPicPr>
          <p:nvPr/>
        </p:nvPicPr>
        <p:blipFill>
          <a:blip r:embed="rId4" cstate="print">
            <a:duotone>
              <a:prstClr val="black"/>
              <a:schemeClr val="accent2">
                <a:tint val="45000"/>
                <a:satMod val="400000"/>
              </a:schemeClr>
            </a:duotone>
          </a:blip>
          <a:stretch>
            <a:fillRect/>
          </a:stretch>
        </p:blipFill>
        <p:spPr>
          <a:xfrm>
            <a:off x="2705682" y="1288111"/>
            <a:ext cx="1858367" cy="44155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754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Jämställdhetspolitiska målen</a:t>
            </a:r>
            <a:endParaRPr lang="sv-SE" dirty="0"/>
          </a:p>
        </p:txBody>
      </p:sp>
      <p:sp>
        <p:nvSpPr>
          <p:cNvPr id="3" name="Platshållare för innehåll 2"/>
          <p:cNvSpPr>
            <a:spLocks noGrp="1"/>
          </p:cNvSpPr>
          <p:nvPr>
            <p:ph idx="1"/>
          </p:nvPr>
        </p:nvSpPr>
        <p:spPr/>
        <p:txBody>
          <a:bodyPr>
            <a:normAutofit/>
          </a:bodyPr>
          <a:lstStyle/>
          <a:p>
            <a:r>
              <a:rPr lang="sv-SE" sz="2400" dirty="0" smtClean="0"/>
              <a:t>Kvinnor och män ska ha samma makt att forma samhället och sina egna liv</a:t>
            </a:r>
          </a:p>
          <a:p>
            <a:pPr lvl="1"/>
            <a:r>
              <a:rPr lang="sv-SE" sz="2400" dirty="0" smtClean="0"/>
              <a:t>Jämn fördelning av makt och inflytande </a:t>
            </a:r>
          </a:p>
          <a:p>
            <a:pPr lvl="1"/>
            <a:r>
              <a:rPr lang="sv-SE" sz="2400" dirty="0" smtClean="0"/>
              <a:t>Ekonomisk jämställdhet</a:t>
            </a:r>
          </a:p>
          <a:p>
            <a:pPr lvl="1"/>
            <a:r>
              <a:rPr lang="sv-SE" sz="2400" dirty="0" smtClean="0"/>
              <a:t>Jämn fördelning av det obetalda hem- och omsorgsarbetet</a:t>
            </a:r>
          </a:p>
          <a:p>
            <a:pPr lvl="1"/>
            <a:r>
              <a:rPr lang="sv-SE" sz="2400" dirty="0" smtClean="0"/>
              <a:t>Mäns våld mot kvinnor ska upphöra</a:t>
            </a:r>
          </a:p>
        </p:txBody>
      </p:sp>
      <p:sp>
        <p:nvSpPr>
          <p:cNvPr id="4" name="Rundad rektangulär 3"/>
          <p:cNvSpPr/>
          <p:nvPr/>
        </p:nvSpPr>
        <p:spPr>
          <a:xfrm>
            <a:off x="7308304" y="875792"/>
            <a:ext cx="1656184" cy="1080120"/>
          </a:xfrm>
          <a:prstGeom prst="wedgeRoundRectCallout">
            <a:avLst>
              <a:gd name="adj1" fmla="val -180392"/>
              <a:gd name="adj2" fmla="val 100420"/>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400" dirty="0" smtClean="0"/>
              <a:t>Politik, utbildning, kultur, medinflytande</a:t>
            </a:r>
            <a:endParaRPr lang="sv-SE" sz="1400" dirty="0"/>
          </a:p>
        </p:txBody>
      </p:sp>
      <p:sp>
        <p:nvSpPr>
          <p:cNvPr id="5" name="Rundad rektangulär 4"/>
          <p:cNvSpPr/>
          <p:nvPr/>
        </p:nvSpPr>
        <p:spPr>
          <a:xfrm>
            <a:off x="6516216" y="2204864"/>
            <a:ext cx="1368152" cy="1080120"/>
          </a:xfrm>
          <a:prstGeom prst="wedgeRoundRectCallout">
            <a:avLst>
              <a:gd name="adj1" fmla="val -175301"/>
              <a:gd name="adj2" fmla="val 32518"/>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400" dirty="0" smtClean="0"/>
              <a:t>Utbildning, arbets-marknads-politik</a:t>
            </a:r>
            <a:endParaRPr lang="sv-SE" sz="1400" dirty="0"/>
          </a:p>
        </p:txBody>
      </p:sp>
      <p:sp>
        <p:nvSpPr>
          <p:cNvPr id="6" name="Rundad rektangulär 5"/>
          <p:cNvSpPr/>
          <p:nvPr/>
        </p:nvSpPr>
        <p:spPr>
          <a:xfrm>
            <a:off x="6804248" y="3545818"/>
            <a:ext cx="1800200" cy="1080120"/>
          </a:xfrm>
          <a:prstGeom prst="wedgeRoundRectCallout">
            <a:avLst>
              <a:gd name="adj1" fmla="val -124779"/>
              <a:gd name="adj2" fmla="val -33357"/>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400" dirty="0" smtClean="0"/>
              <a:t>Personalpolitik, barnomsorg, äldreomsorg</a:t>
            </a:r>
            <a:endParaRPr lang="sv-SE" sz="1400" dirty="0"/>
          </a:p>
        </p:txBody>
      </p:sp>
      <p:sp>
        <p:nvSpPr>
          <p:cNvPr id="7" name="Rundad rektangulär 6"/>
          <p:cNvSpPr/>
          <p:nvPr/>
        </p:nvSpPr>
        <p:spPr>
          <a:xfrm>
            <a:off x="5724128" y="4688283"/>
            <a:ext cx="1584176" cy="1080120"/>
          </a:xfrm>
          <a:prstGeom prst="wedgeRoundRectCallout">
            <a:avLst>
              <a:gd name="adj1" fmla="val -99995"/>
              <a:gd name="adj2" fmla="val -62275"/>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1400" dirty="0" smtClean="0"/>
              <a:t>Samhälls-planering, kvinnofrid</a:t>
            </a:r>
            <a:endParaRPr lang="sv-SE" sz="1400" dirty="0"/>
          </a:p>
        </p:txBody>
      </p:sp>
    </p:spTree>
    <p:extLst>
      <p:ext uri="{BB962C8B-B14F-4D97-AF65-F5344CB8AC3E}">
        <p14:creationId xmlns:p14="http://schemas.microsoft.com/office/powerpoint/2010/main" val="392685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Särskilt ansvar – unika möjligheter</a:t>
            </a:r>
            <a:endParaRPr lang="sv-SE" dirty="0"/>
          </a:p>
        </p:txBody>
      </p:sp>
      <p:pic>
        <p:nvPicPr>
          <p:cNvPr id="5" name="Platshållare för innehåll 4" descr="europe_map.jpg"/>
          <p:cNvPicPr>
            <a:picLocks noGrp="1" noChangeAspect="1"/>
          </p:cNvPicPr>
          <p:nvPr>
            <p:ph sz="half" idx="1"/>
          </p:nvPr>
        </p:nvPicPr>
        <p:blipFill>
          <a:blip r:embed="rId3"/>
          <a:stretch>
            <a:fillRect/>
          </a:stretch>
        </p:blipFill>
        <p:spPr>
          <a:xfrm>
            <a:off x="659264" y="1662403"/>
            <a:ext cx="3408680" cy="3710813"/>
          </a:xfrm>
        </p:spPr>
      </p:pic>
      <p:sp>
        <p:nvSpPr>
          <p:cNvPr id="4" name="Platshållare för innehåll 3"/>
          <p:cNvSpPr>
            <a:spLocks noGrp="1"/>
          </p:cNvSpPr>
          <p:nvPr>
            <p:ph sz="half" idx="2"/>
          </p:nvPr>
        </p:nvSpPr>
        <p:spPr/>
        <p:txBody>
          <a:bodyPr>
            <a:normAutofit/>
          </a:bodyPr>
          <a:lstStyle/>
          <a:p>
            <a:pPr marL="0" indent="0">
              <a:buNone/>
            </a:pPr>
            <a:r>
              <a:rPr lang="sv-SE" dirty="0" smtClean="0"/>
              <a:t>”Genom sin närhet till befolkningens vardagsliv utgör kommuner och regioner de politiska nivåer som har bäst förutsättningar att både bekämpa ojämställdhet och förhindra att den blir bestående, och att verka för ett samhälle som är inte bara är formellt utan även reellt jämställt.”</a:t>
            </a:r>
          </a:p>
          <a:p>
            <a:endParaRPr lang="sv-SE" dirty="0"/>
          </a:p>
        </p:txBody>
      </p:sp>
    </p:spTree>
    <p:extLst>
      <p:ext uri="{BB962C8B-B14F-4D97-AF65-F5344CB8AC3E}">
        <p14:creationId xmlns:p14="http://schemas.microsoft.com/office/powerpoint/2010/main" val="3054166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pic>
        <p:nvPicPr>
          <p:cNvPr id="1026"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4" t="4006" r="1943" b="8945"/>
          <a:stretch/>
        </p:blipFill>
        <p:spPr bwMode="auto">
          <a:xfrm>
            <a:off x="1494706" y="1340767"/>
            <a:ext cx="6141760" cy="3482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513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pic>
        <p:nvPicPr>
          <p:cNvPr id="4"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00" b="6020"/>
          <a:stretch/>
        </p:blipFill>
        <p:spPr bwMode="auto">
          <a:xfrm>
            <a:off x="1163874" y="1220652"/>
            <a:ext cx="6804248" cy="3792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989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ubrik 1"/>
          <p:cNvSpPr>
            <a:spLocks noGrp="1"/>
          </p:cNvSpPr>
          <p:nvPr>
            <p:ph type="title"/>
          </p:nvPr>
        </p:nvSpPr>
        <p:spPr/>
        <p:txBody>
          <a:bodyPr/>
          <a:lstStyle/>
          <a:p>
            <a:r>
              <a:rPr lang="sv-SE" smtClean="0">
                <a:ea typeface="MS PGothic"/>
              </a:rPr>
              <a:t>Program för hållbar jämställdhet</a:t>
            </a:r>
          </a:p>
        </p:txBody>
      </p:sp>
      <p:sp>
        <p:nvSpPr>
          <p:cNvPr id="16386" name="Platshållare för innehåll 2"/>
          <p:cNvSpPr>
            <a:spLocks noGrp="1"/>
          </p:cNvSpPr>
          <p:nvPr>
            <p:ph sz="half" idx="1"/>
          </p:nvPr>
        </p:nvSpPr>
        <p:spPr>
          <a:xfrm>
            <a:off x="457200" y="1600200"/>
            <a:ext cx="4038600" cy="4071938"/>
          </a:xfrm>
        </p:spPr>
        <p:txBody>
          <a:bodyPr/>
          <a:lstStyle/>
          <a:p>
            <a:r>
              <a:rPr lang="sv-SE" dirty="0" smtClean="0">
                <a:ea typeface="MS PGothic"/>
              </a:rPr>
              <a:t>240 mkr från regeringen 2008-2013</a:t>
            </a:r>
          </a:p>
          <a:p>
            <a:r>
              <a:rPr lang="sv-SE" dirty="0" smtClean="0">
                <a:ea typeface="MS PGothic"/>
              </a:rPr>
              <a:t>Utvecklingsarbeten i 72 kommuner, landsting, </a:t>
            </a:r>
            <a:r>
              <a:rPr lang="sv-SE" dirty="0">
                <a:ea typeface="MS PGothic"/>
              </a:rPr>
              <a:t>r</a:t>
            </a:r>
            <a:r>
              <a:rPr lang="sv-SE" dirty="0" smtClean="0">
                <a:ea typeface="MS PGothic"/>
              </a:rPr>
              <a:t>egioner och privata utförare</a:t>
            </a:r>
          </a:p>
          <a:p>
            <a:r>
              <a:rPr lang="sv-SE" dirty="0" smtClean="0">
                <a:ea typeface="MS PGothic"/>
              </a:rPr>
              <a:t>Jämställdhet som rättighet – och nyttighet, fokus på kvalitet</a:t>
            </a:r>
          </a:p>
          <a:p>
            <a:r>
              <a:rPr lang="sv-SE" dirty="0" smtClean="0">
                <a:ea typeface="MS PGothic"/>
              </a:rPr>
              <a:t>Likvärdig  service oavsett kön</a:t>
            </a:r>
          </a:p>
          <a:p>
            <a:endParaRPr lang="sv-SE" dirty="0" smtClean="0">
              <a:ea typeface="MS PGothic"/>
            </a:endParaRPr>
          </a:p>
        </p:txBody>
      </p:sp>
      <p:pic>
        <p:nvPicPr>
          <p:cNvPr id="16387" name="Platshållare för innehåll 4"/>
          <p:cNvPicPr>
            <a:picLocks noGrp="1" noChangeAspect="1"/>
          </p:cNvPicPr>
          <p:nvPr>
            <p:ph sz="half" idx="2"/>
          </p:nvPr>
        </p:nvPicPr>
        <p:blipFill>
          <a:blip r:embed="rId3"/>
          <a:srcRect/>
          <a:stretch>
            <a:fillRect/>
          </a:stretch>
        </p:blipFill>
        <p:spPr>
          <a:xfrm>
            <a:off x="4710386" y="1628800"/>
            <a:ext cx="3750046" cy="31740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135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72357" cy="5164037"/>
          </a:xfrm>
          <a:prstGeom prst="rect">
            <a:avLst/>
          </a:prstGeom>
        </p:spPr>
      </p:pic>
      <p:cxnSp>
        <p:nvCxnSpPr>
          <p:cNvPr id="5" name="Straight Arrow Connector 1"/>
          <p:cNvCxnSpPr/>
          <p:nvPr/>
        </p:nvCxnSpPr>
        <p:spPr>
          <a:xfrm flipH="1">
            <a:off x="7092280" y="2715766"/>
            <a:ext cx="4" cy="1152128"/>
          </a:xfrm>
          <a:prstGeom prst="straightConnector1">
            <a:avLst/>
          </a:prstGeom>
          <a:ln w="50800" cmpd="sng">
            <a:solidFill>
              <a:schemeClr val="tx1"/>
            </a:solidFill>
            <a:headEnd type="arrow" w="med" len="sm"/>
            <a:tailEnd type="arrow" w="med" len="sm"/>
          </a:ln>
          <a:effectLst/>
        </p:spPr>
        <p:style>
          <a:lnRef idx="2">
            <a:schemeClr val="accent1"/>
          </a:lnRef>
          <a:fillRef idx="0">
            <a:schemeClr val="accent1"/>
          </a:fillRef>
          <a:effectRef idx="1">
            <a:schemeClr val="accent1"/>
          </a:effectRef>
          <a:fontRef idx="minor">
            <a:schemeClr val="tx1"/>
          </a:fontRef>
        </p:style>
      </p:cxnSp>
      <p:sp>
        <p:nvSpPr>
          <p:cNvPr id="6" name="TextBox 2"/>
          <p:cNvSpPr txBox="1"/>
          <p:nvPr/>
        </p:nvSpPr>
        <p:spPr>
          <a:xfrm>
            <a:off x="6228187" y="2427734"/>
            <a:ext cx="1763689" cy="261610"/>
          </a:xfrm>
          <a:prstGeom prst="rect">
            <a:avLst/>
          </a:prstGeom>
          <a:noFill/>
        </p:spPr>
        <p:txBody>
          <a:bodyPr wrap="square" rtlCol="0">
            <a:spAutoFit/>
          </a:bodyPr>
          <a:lstStyle/>
          <a:p>
            <a:pPr algn="ctr"/>
            <a:r>
              <a:rPr lang="en-US" sz="1100" dirty="0" smtClean="0">
                <a:solidFill>
                  <a:srgbClr val="000000"/>
                </a:solidFill>
              </a:rPr>
              <a:t>Struktur</a:t>
            </a:r>
            <a:endParaRPr lang="en-US" sz="1100" dirty="0">
              <a:solidFill>
                <a:srgbClr val="000000"/>
              </a:solidFill>
            </a:endParaRPr>
          </a:p>
        </p:txBody>
      </p:sp>
      <p:sp>
        <p:nvSpPr>
          <p:cNvPr id="7" name="TextBox 3"/>
          <p:cNvSpPr txBox="1"/>
          <p:nvPr/>
        </p:nvSpPr>
        <p:spPr>
          <a:xfrm>
            <a:off x="6228184" y="3894316"/>
            <a:ext cx="1763688" cy="261610"/>
          </a:xfrm>
          <a:prstGeom prst="rect">
            <a:avLst/>
          </a:prstGeom>
          <a:noFill/>
        </p:spPr>
        <p:txBody>
          <a:bodyPr wrap="square" rtlCol="0">
            <a:spAutoFit/>
          </a:bodyPr>
          <a:lstStyle/>
          <a:p>
            <a:pPr algn="ctr"/>
            <a:r>
              <a:rPr lang="en-US" sz="1100" dirty="0" smtClean="0">
                <a:solidFill>
                  <a:srgbClr val="000000"/>
                </a:solidFill>
              </a:rPr>
              <a:t>Kultur</a:t>
            </a:r>
            <a:endParaRPr lang="en-US" sz="1100" dirty="0">
              <a:solidFill>
                <a:srgbClr val="000000"/>
              </a:solidFill>
            </a:endParaRPr>
          </a:p>
        </p:txBody>
      </p:sp>
      <p:sp>
        <p:nvSpPr>
          <p:cNvPr id="9" name="TextBox 16"/>
          <p:cNvSpPr txBox="1"/>
          <p:nvPr/>
        </p:nvSpPr>
        <p:spPr>
          <a:xfrm>
            <a:off x="3131840" y="4126309"/>
            <a:ext cx="3456384" cy="430887"/>
          </a:xfrm>
          <a:prstGeom prst="rect">
            <a:avLst/>
          </a:prstGeom>
          <a:noFill/>
        </p:spPr>
        <p:txBody>
          <a:bodyPr wrap="square" rtlCol="0">
            <a:spAutoFit/>
          </a:bodyPr>
          <a:lstStyle/>
          <a:p>
            <a:pPr algn="ctr"/>
            <a:r>
              <a:rPr lang="en-US" sz="1100" dirty="0" smtClean="0">
                <a:solidFill>
                  <a:schemeClr val="bg1"/>
                </a:solidFill>
              </a:rPr>
              <a:t>Invånare:</a:t>
            </a:r>
          </a:p>
          <a:p>
            <a:pPr algn="ctr"/>
            <a:r>
              <a:rPr lang="en-US" sz="1100" dirty="0" smtClean="0">
                <a:solidFill>
                  <a:schemeClr val="bg1"/>
                </a:solidFill>
              </a:rPr>
              <a:t>Kvinnor och män, flickor och pojkar</a:t>
            </a:r>
          </a:p>
        </p:txBody>
      </p:sp>
      <p:sp>
        <p:nvSpPr>
          <p:cNvPr id="10" name="Title 1"/>
          <p:cNvSpPr txBox="1">
            <a:spLocks/>
          </p:cNvSpPr>
          <p:nvPr/>
        </p:nvSpPr>
        <p:spPr>
          <a:xfrm>
            <a:off x="302840" y="259984"/>
            <a:ext cx="4773216" cy="1303654"/>
          </a:xfrm>
          <a:prstGeom prst="rect">
            <a:avLst/>
          </a:prstGeom>
        </p:spPr>
        <p:txBody>
          <a:bodyPr>
            <a:normAutofit/>
          </a:bodyPr>
          <a:lstStyle>
            <a:lvl1pPr algn="l" defTabSz="914400" rtl="0" eaLnBrk="1" latinLnBrk="0" hangingPunct="1">
              <a:spcBef>
                <a:spcPct val="0"/>
              </a:spcBef>
              <a:buNone/>
              <a:defRPr sz="3100" b="1" kern="1200">
                <a:solidFill>
                  <a:schemeClr val="accent2"/>
                </a:solidFill>
                <a:latin typeface="+mj-lt"/>
                <a:ea typeface="+mj-ea"/>
                <a:cs typeface="+mj-cs"/>
              </a:defRPr>
            </a:lvl1pPr>
          </a:lstStyle>
          <a:p>
            <a:r>
              <a:rPr lang="en-US" sz="2000" dirty="0" smtClean="0">
                <a:solidFill>
                  <a:schemeClr val="tx1"/>
                </a:solidFill>
              </a:rPr>
              <a:t>Jämställdhet </a:t>
            </a:r>
          </a:p>
          <a:p>
            <a:r>
              <a:rPr lang="en-US" sz="2000" dirty="0" smtClean="0">
                <a:solidFill>
                  <a:schemeClr val="tx1"/>
                </a:solidFill>
              </a:rPr>
              <a:t>i hela huset</a:t>
            </a:r>
            <a:endParaRPr lang="en-US" sz="2000" dirty="0">
              <a:solidFill>
                <a:schemeClr val="tx1"/>
              </a:solidFill>
            </a:endParaRPr>
          </a:p>
        </p:txBody>
      </p:sp>
      <p:sp>
        <p:nvSpPr>
          <p:cNvPr id="11" name="TextBox 23"/>
          <p:cNvSpPr txBox="1"/>
          <p:nvPr/>
        </p:nvSpPr>
        <p:spPr>
          <a:xfrm>
            <a:off x="3131840" y="1131590"/>
            <a:ext cx="3456384" cy="261610"/>
          </a:xfrm>
          <a:prstGeom prst="rect">
            <a:avLst/>
          </a:prstGeom>
          <a:noFill/>
        </p:spPr>
        <p:txBody>
          <a:bodyPr wrap="square" rtlCol="0">
            <a:spAutoFit/>
          </a:bodyPr>
          <a:lstStyle/>
          <a:p>
            <a:pPr algn="ctr"/>
            <a:r>
              <a:rPr lang="en-US" sz="1100" dirty="0" smtClean="0">
                <a:solidFill>
                  <a:schemeClr val="bg1"/>
                </a:solidFill>
              </a:rPr>
              <a:t>Styrning</a:t>
            </a:r>
          </a:p>
        </p:txBody>
      </p:sp>
      <p:cxnSp>
        <p:nvCxnSpPr>
          <p:cNvPr id="12" name="Straight Arrow Connector 27"/>
          <p:cNvCxnSpPr/>
          <p:nvPr/>
        </p:nvCxnSpPr>
        <p:spPr>
          <a:xfrm>
            <a:off x="3563888" y="3435846"/>
            <a:ext cx="432048" cy="0"/>
          </a:xfrm>
          <a:prstGeom prst="straightConnector1">
            <a:avLst/>
          </a:prstGeom>
          <a:ln w="50800" cmpd="sng">
            <a:solidFill>
              <a:srgbClr val="FFFFFF"/>
            </a:solidFill>
            <a:headEnd type="none" w="med" len="sm"/>
            <a:tailEnd type="arrow" w="med" len="sm"/>
          </a:ln>
          <a:effectLst/>
        </p:spPr>
        <p:style>
          <a:lnRef idx="2">
            <a:schemeClr val="accent1"/>
          </a:lnRef>
          <a:fillRef idx="0">
            <a:schemeClr val="accent1"/>
          </a:fillRef>
          <a:effectRef idx="1">
            <a:schemeClr val="accent1"/>
          </a:effectRef>
          <a:fontRef idx="minor">
            <a:schemeClr val="tx1"/>
          </a:fontRef>
        </p:style>
      </p:cxnSp>
      <p:sp>
        <p:nvSpPr>
          <p:cNvPr id="13" name="TextBox 28"/>
          <p:cNvSpPr txBox="1"/>
          <p:nvPr/>
        </p:nvSpPr>
        <p:spPr>
          <a:xfrm>
            <a:off x="4355976" y="2859782"/>
            <a:ext cx="1008112" cy="600164"/>
          </a:xfrm>
          <a:prstGeom prst="rect">
            <a:avLst/>
          </a:prstGeom>
          <a:noFill/>
        </p:spPr>
        <p:txBody>
          <a:bodyPr wrap="square" rtlCol="0">
            <a:spAutoFit/>
          </a:bodyPr>
          <a:lstStyle/>
          <a:p>
            <a:pPr algn="ctr"/>
            <a:r>
              <a:rPr lang="en-US" sz="1100" dirty="0" smtClean="0">
                <a:solidFill>
                  <a:srgbClr val="FFFFFF"/>
                </a:solidFill>
              </a:rPr>
              <a:t>Kärn-</a:t>
            </a:r>
          </a:p>
          <a:p>
            <a:pPr algn="ctr"/>
            <a:r>
              <a:rPr lang="en-US" sz="1100" dirty="0" smtClean="0">
                <a:solidFill>
                  <a:srgbClr val="FFFFFF"/>
                </a:solidFill>
              </a:rPr>
              <a:t>verksam-</a:t>
            </a:r>
          </a:p>
          <a:p>
            <a:pPr algn="ctr"/>
            <a:r>
              <a:rPr lang="en-US" sz="1100" dirty="0" smtClean="0">
                <a:solidFill>
                  <a:srgbClr val="FFFFFF"/>
                </a:solidFill>
              </a:rPr>
              <a:t>het</a:t>
            </a:r>
            <a:endParaRPr lang="en-US" sz="1100" dirty="0">
              <a:solidFill>
                <a:srgbClr val="FFFFFF"/>
              </a:solidFill>
            </a:endParaRPr>
          </a:p>
        </p:txBody>
      </p:sp>
      <p:sp>
        <p:nvSpPr>
          <p:cNvPr id="14" name="TextBox 29"/>
          <p:cNvSpPr txBox="1"/>
          <p:nvPr/>
        </p:nvSpPr>
        <p:spPr>
          <a:xfrm>
            <a:off x="3347864" y="3003798"/>
            <a:ext cx="792088" cy="261610"/>
          </a:xfrm>
          <a:prstGeom prst="rect">
            <a:avLst/>
          </a:prstGeom>
          <a:noFill/>
        </p:spPr>
        <p:txBody>
          <a:bodyPr wrap="square" rtlCol="0">
            <a:spAutoFit/>
          </a:bodyPr>
          <a:lstStyle/>
          <a:p>
            <a:pPr algn="ctr"/>
            <a:r>
              <a:rPr lang="en-US" sz="1100" dirty="0" smtClean="0">
                <a:solidFill>
                  <a:srgbClr val="FFFFFF"/>
                </a:solidFill>
              </a:rPr>
              <a:t>Ledning</a:t>
            </a:r>
            <a:endParaRPr lang="en-US" sz="1100" dirty="0">
              <a:solidFill>
                <a:srgbClr val="FFFFFF"/>
              </a:solidFill>
            </a:endParaRPr>
          </a:p>
        </p:txBody>
      </p:sp>
      <p:sp>
        <p:nvSpPr>
          <p:cNvPr id="15" name="TextBox 30"/>
          <p:cNvSpPr txBox="1"/>
          <p:nvPr/>
        </p:nvSpPr>
        <p:spPr>
          <a:xfrm>
            <a:off x="5580112" y="3003798"/>
            <a:ext cx="792088" cy="261610"/>
          </a:xfrm>
          <a:prstGeom prst="rect">
            <a:avLst/>
          </a:prstGeom>
          <a:noFill/>
        </p:spPr>
        <p:txBody>
          <a:bodyPr wrap="square" rtlCol="0">
            <a:spAutoFit/>
          </a:bodyPr>
          <a:lstStyle/>
          <a:p>
            <a:pPr algn="ctr"/>
            <a:r>
              <a:rPr lang="en-US" sz="1100" dirty="0" smtClean="0">
                <a:solidFill>
                  <a:srgbClr val="FFFFFF"/>
                </a:solidFill>
              </a:rPr>
              <a:t>Stöd</a:t>
            </a:r>
            <a:endParaRPr lang="en-US" sz="1100" dirty="0">
              <a:solidFill>
                <a:srgbClr val="FFFFFF"/>
              </a:solidFill>
            </a:endParaRPr>
          </a:p>
        </p:txBody>
      </p:sp>
      <p:cxnSp>
        <p:nvCxnSpPr>
          <p:cNvPr id="16" name="Straight Arrow Connector 31"/>
          <p:cNvCxnSpPr/>
          <p:nvPr/>
        </p:nvCxnSpPr>
        <p:spPr>
          <a:xfrm>
            <a:off x="4860032" y="3435846"/>
            <a:ext cx="0" cy="216024"/>
          </a:xfrm>
          <a:prstGeom prst="straightConnector1">
            <a:avLst/>
          </a:prstGeom>
          <a:ln w="50800" cmpd="sng">
            <a:solidFill>
              <a:srgbClr val="FFFFFF"/>
            </a:solidFill>
            <a:prstDash val="solid"/>
            <a:headEnd type="none" w="med" len="sm"/>
            <a:tailEnd type="arrow" w="med" len="sm"/>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32"/>
          <p:cNvCxnSpPr/>
          <p:nvPr/>
        </p:nvCxnSpPr>
        <p:spPr>
          <a:xfrm flipH="1">
            <a:off x="5796136" y="3507854"/>
            <a:ext cx="432048" cy="0"/>
          </a:xfrm>
          <a:prstGeom prst="straightConnector1">
            <a:avLst/>
          </a:prstGeom>
          <a:ln w="50800" cmpd="sng">
            <a:solidFill>
              <a:srgbClr val="FFFFFF"/>
            </a:solidFill>
            <a:headEnd type="none" w="med" len="sm"/>
            <a:tailEnd type="arrow" w="med" len="sm"/>
          </a:ln>
          <a:effectLst/>
        </p:spPr>
        <p:style>
          <a:lnRef idx="2">
            <a:schemeClr val="accent1"/>
          </a:lnRef>
          <a:fillRef idx="0">
            <a:schemeClr val="accent1"/>
          </a:fillRef>
          <a:effectRef idx="1">
            <a:schemeClr val="accent1"/>
          </a:effectRef>
          <a:fontRef idx="minor">
            <a:schemeClr val="tx1"/>
          </a:fontRef>
        </p:style>
      </p:cxnSp>
      <p:pic>
        <p:nvPicPr>
          <p:cNvPr id="18" name="Picture 33" descr="Mas.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43262">
            <a:off x="5136907" y="159632"/>
            <a:ext cx="1397705" cy="673440"/>
          </a:xfrm>
          <a:prstGeom prst="rect">
            <a:avLst/>
          </a:prstGeom>
        </p:spPr>
      </p:pic>
    </p:spTree>
    <p:extLst>
      <p:ext uri="{BB962C8B-B14F-4D97-AF65-F5344CB8AC3E}">
        <p14:creationId xmlns:p14="http://schemas.microsoft.com/office/powerpoint/2010/main" val="20343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1000"/>
                                        <p:tgtEl>
                                          <p:spTgt spid="6"/>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1000"/>
                                        <p:tgtEl>
                                          <p:spTgt spid="5"/>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Horizontal)">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SKL Blå fot">
  <a:themeElements>
    <a:clrScheme name="SKL">
      <a:dk1>
        <a:sysClr val="windowText" lastClr="000000"/>
      </a:dk1>
      <a:lt1>
        <a:sysClr val="window" lastClr="FFFFFF"/>
      </a:lt1>
      <a:dk2>
        <a:srgbClr val="4D4D4D"/>
      </a:dk2>
      <a:lt2>
        <a:srgbClr val="EEECE1"/>
      </a:lt2>
      <a:accent1>
        <a:srgbClr val="006428"/>
      </a:accent1>
      <a:accent2>
        <a:srgbClr val="005A9B"/>
      </a:accent2>
      <a:accent3>
        <a:srgbClr val="B9141E"/>
      </a:accent3>
      <a:accent4>
        <a:srgbClr val="5A5A96"/>
      </a:accent4>
      <a:accent5>
        <a:srgbClr val="8C7D6E"/>
      </a:accent5>
      <a:accent6>
        <a:srgbClr val="E6460A"/>
      </a:accent6>
      <a:hlink>
        <a:srgbClr val="0000FF"/>
      </a:hlink>
      <a:folHlink>
        <a:srgbClr val="800080"/>
      </a:folHlink>
    </a:clrScheme>
    <a:fontScheme name="_SK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SKL Blå fot</Template>
  <TotalTime>3709</TotalTime>
  <Words>1449</Words>
  <Application>Microsoft Office PowerPoint</Application>
  <PresentationFormat>Näytössä katseltava diaesitys (4:3)</PresentationFormat>
  <Paragraphs>118</Paragraphs>
  <Slides>15</Slides>
  <Notes>7</Notes>
  <HiddenSlides>0</HiddenSlides>
  <MMClips>0</MMClips>
  <ScaleCrop>false</ScaleCrop>
  <HeadingPairs>
    <vt:vector size="4" baseType="variant">
      <vt:variant>
        <vt:lpstr>Teema</vt:lpstr>
      </vt:variant>
      <vt:variant>
        <vt:i4>1</vt:i4>
      </vt:variant>
      <vt:variant>
        <vt:lpstr>Dian otsikot</vt:lpstr>
      </vt:variant>
      <vt:variant>
        <vt:i4>15</vt:i4>
      </vt:variant>
    </vt:vector>
  </HeadingPairs>
  <TitlesOfParts>
    <vt:vector size="16" baseType="lpstr">
      <vt:lpstr>SKL Blå fot</vt:lpstr>
      <vt:lpstr>Jämställdhet i kommuner och landsting</vt:lpstr>
      <vt:lpstr>Sveriges Kommuner och Landsting</vt:lpstr>
      <vt:lpstr>Jämställdhet på lokal och regional nivå</vt:lpstr>
      <vt:lpstr>Jämställdhetspolitiska målen</vt:lpstr>
      <vt:lpstr>Särskilt ansvar – unika möjligheter</vt:lpstr>
      <vt:lpstr>PowerPoint-esitys</vt:lpstr>
      <vt:lpstr>PowerPoint-esitys</vt:lpstr>
      <vt:lpstr>Program för hållbar jämställdhet</vt:lpstr>
      <vt:lpstr>PowerPoint-esitys</vt:lpstr>
      <vt:lpstr>Resultatrapporter 2011−2013</vt:lpstr>
      <vt:lpstr>Resultatrapporter 2011−2013</vt:lpstr>
      <vt:lpstr>Nationella framgångsfaktorer</vt:lpstr>
      <vt:lpstr>Lokala framgångsfaktorer</vt:lpstr>
      <vt:lpstr>Lokala framgångsfaktorer</vt:lpstr>
      <vt:lpstr>Mer om SKL:s stöd till jämställdhet</vt:lpstr>
    </vt:vector>
  </TitlesOfParts>
  <Company>SKL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Jämställdhetsintegrering</dc:title>
  <dc:creator>Magnus Jacobson</dc:creator>
  <cp:lastModifiedBy>Varsa Hannele</cp:lastModifiedBy>
  <cp:revision>322</cp:revision>
  <cp:lastPrinted>2014-11-20T15:35:21Z</cp:lastPrinted>
  <dcterms:created xsi:type="dcterms:W3CDTF">2012-01-24T14:52:04Z</dcterms:created>
  <dcterms:modified xsi:type="dcterms:W3CDTF">2014-11-20T15:36:09Z</dcterms:modified>
</cp:coreProperties>
</file>