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B3179A4-782E-4D31-9102-98605731A237}" type="datetimeFigureOut">
              <a:rPr lang="fi-FI" smtClean="0"/>
              <a:t>26.11.2014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49E224B-E99A-4FB6-8166-D97D9BF2A48A}" type="slidenum">
              <a:rPr lang="fi-FI" smtClean="0"/>
              <a:t>‹#›</a:t>
            </a:fld>
            <a:endParaRPr lang="fi-FI"/>
          </a:p>
        </p:txBody>
      </p:sp>
    </p:spTree>
    <p:extLst>
      <p:ext uri="{BB962C8B-B14F-4D97-AF65-F5344CB8AC3E}">
        <p14:creationId xmlns:p14="http://schemas.microsoft.com/office/powerpoint/2010/main" val="34930648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179A4-782E-4D31-9102-98605731A237}" type="datetimeFigureOut">
              <a:rPr lang="fi-FI" smtClean="0"/>
              <a:t>26.11.2014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E224B-E99A-4FB6-8166-D97D9BF2A48A}" type="slidenum">
              <a:rPr lang="fi-FI" smtClean="0"/>
              <a:t>‹#›</a:t>
            </a:fld>
            <a:endParaRPr lang="fi-FI"/>
          </a:p>
        </p:txBody>
      </p:sp>
    </p:spTree>
    <p:extLst>
      <p:ext uri="{BB962C8B-B14F-4D97-AF65-F5344CB8AC3E}">
        <p14:creationId xmlns:p14="http://schemas.microsoft.com/office/powerpoint/2010/main" val="3122096442"/>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pPr eaLnBrk="1" hangingPunct="1"/>
            <a:r>
              <a:rPr lang="sv-SE" altLang="en-US" smtClean="0"/>
              <a:t>Uskalla olla, uskalla puhua –vammainen nainen ja väkivalta</a:t>
            </a:r>
            <a:endParaRPr lang="sv-SE" altLang="en-US"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33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mtClean="0"/>
              <a:t>	</a:t>
            </a:r>
            <a:r>
              <a:rPr lang="fi-FI" altLang="en-US" b="0" smtClean="0"/>
              <a:t>Valopilkkuja</a:t>
            </a:r>
            <a:endParaRPr lang="fi-FI" altLang="en-US"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134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b="0" smtClean="0"/>
              <a:t>Mitä pitää tehdä? </a:t>
            </a:r>
            <a:endParaRPr lang="fi-FI" altLang="en-US"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818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b="0" smtClean="0"/>
              <a:t>Päättäjä, otatko kopin?</a:t>
            </a:r>
            <a:endParaRPr lang="fi-FI" altLang="en-US"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265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endParaRPr lang="fi-FI"/>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287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4400" b="0" smtClean="0">
                <a:solidFill>
                  <a:schemeClr val="tx1"/>
                </a:solidFill>
              </a:rPr>
              <a:t/>
            </a:r>
            <a:br>
              <a:rPr lang="fi-FI" altLang="en-US" sz="4400" b="0" smtClean="0">
                <a:solidFill>
                  <a:schemeClr val="tx1"/>
                </a:solidFill>
              </a:rPr>
            </a:br>
            <a:r>
              <a:rPr lang="fi-FI" altLang="en-US" sz="4400" b="0" smtClean="0">
                <a:solidFill>
                  <a:schemeClr val="tx1"/>
                </a:solidFill>
              </a:rPr>
              <a:t>        </a:t>
            </a:r>
            <a:br>
              <a:rPr lang="fi-FI" altLang="en-US" sz="4400" b="0" smtClean="0">
                <a:solidFill>
                  <a:schemeClr val="tx1"/>
                </a:solidFill>
              </a:rPr>
            </a:br>
            <a:r>
              <a:rPr lang="fi-FI" altLang="en-US" sz="4400" b="0" smtClean="0">
                <a:solidFill>
                  <a:schemeClr val="tx1"/>
                </a:solidFill>
              </a:rPr>
              <a:t>        </a:t>
            </a:r>
            <a:r>
              <a:rPr lang="fi-FI" altLang="en-US" sz="5400" b="0" smtClean="0">
                <a:solidFill>
                  <a:schemeClr val="tx1"/>
                </a:solidFill>
              </a:rPr>
              <a:t>Yleisyydestä </a:t>
            </a:r>
            <a:r>
              <a:rPr lang="fi-FI" altLang="en-US" sz="2400" smtClean="0">
                <a:solidFill>
                  <a:schemeClr val="tx1"/>
                </a:solidFill>
              </a:rPr>
              <a:t/>
            </a:r>
            <a:br>
              <a:rPr lang="fi-FI" altLang="en-US" sz="2400" smtClean="0">
                <a:solidFill>
                  <a:schemeClr val="tx1"/>
                </a:solidFill>
              </a:rPr>
            </a:br>
            <a:r>
              <a:rPr lang="fi-FI" altLang="en-US" sz="2400" smtClean="0">
                <a:solidFill>
                  <a:schemeClr val="tx1"/>
                </a:solidFill>
              </a:rPr>
              <a:t/>
            </a:r>
            <a:br>
              <a:rPr lang="fi-FI" altLang="en-US" sz="2400" smtClean="0">
                <a:solidFill>
                  <a:schemeClr val="tx1"/>
                </a:solidFill>
              </a:rPr>
            </a:br>
            <a:r>
              <a:rPr lang="fi-FI" altLang="en-US" sz="2800" b="0" smtClean="0">
                <a:solidFill>
                  <a:schemeClr val="tx1"/>
                </a:solidFill>
              </a:rPr>
              <a:t>Suomessa vammaisen naisen riski kohdata väkivaltaa tai sen uhkaa määritellään useimmiten 2-4 kertaa suuremmaksi kuin vammattomien naisten. </a:t>
            </a:r>
            <a:br>
              <a:rPr lang="fi-FI" altLang="en-US" sz="2800" b="0" smtClean="0">
                <a:solidFill>
                  <a:schemeClr val="tx1"/>
                </a:solidFill>
              </a:rPr>
            </a:br>
            <a:r>
              <a:rPr lang="fi-FI" altLang="en-US" sz="2800" b="0" smtClean="0">
                <a:solidFill>
                  <a:schemeClr val="tx1"/>
                </a:solidFill>
              </a:rPr>
              <a:t/>
            </a:r>
            <a:br>
              <a:rPr lang="fi-FI" altLang="en-US" sz="2800" b="0" smtClean="0">
                <a:solidFill>
                  <a:schemeClr val="tx1"/>
                </a:solidFill>
              </a:rPr>
            </a:br>
            <a:r>
              <a:rPr lang="fi-FI" altLang="en-US" sz="2800" b="0" smtClean="0">
                <a:solidFill>
                  <a:schemeClr val="tx1"/>
                </a:solidFill>
              </a:rPr>
              <a:t>Voidaan arvioida, että kehitysvammaiset naiset ovat 4-10   kertaa alttiimpia kokemaan seksuaalista väkivaltaa.</a:t>
            </a:r>
            <a:endParaRPr lang="fi-FI" altLang="en-US" sz="280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050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mtClean="0"/>
              <a:t>Muodoista: Perhe/ystävät/läheiset</a:t>
            </a:r>
            <a:endParaRPr lang="fi-FI" altLang="en-US"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828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z="5400" b="0" smtClean="0"/>
              <a:t>        Muodoista</a:t>
            </a:r>
            <a:endParaRPr lang="fi-FI" altLang="en-US" sz="5400"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030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
            </a:r>
            <a:br>
              <a:rPr lang="fi-FI" altLang="en-US" smtClean="0"/>
            </a:br>
            <a:r>
              <a:rPr lang="fi-FI" altLang="en-US" smtClean="0"/>
              <a:t>Tämä on mahdollista, koska:</a:t>
            </a:r>
            <a:br>
              <a:rPr lang="fi-FI" altLang="en-US" smtClean="0"/>
            </a:br>
            <a:r>
              <a:rPr lang="fi-FI" altLang="en-US" smtClean="0"/>
              <a:t/>
            </a:r>
            <a:br>
              <a:rPr lang="fi-FI" altLang="en-US" smtClean="0"/>
            </a:br>
            <a:r>
              <a:rPr lang="fi-FI" altLang="en-US" smtClean="0"/>
              <a:t/>
            </a:r>
            <a:br>
              <a:rPr lang="fi-FI" altLang="en-US" smtClean="0"/>
            </a:br>
            <a:endParaRPr lang="fi-FI" altLang="en-US"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313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sz="2400" b="0" smtClean="0"/>
              <a:t/>
            </a:r>
            <a:br>
              <a:rPr lang="fi-FI" altLang="en-US" sz="2400" b="0" smtClean="0"/>
            </a:br>
            <a:r>
              <a:rPr lang="fi-FI" altLang="en-US" b="0" smtClean="0"/>
              <a:t>…tavattoman sitkeässä elää myytti, jonka mukaan vammaisuus pikemminkin suojaa kuin altistaa väkivallalle</a:t>
            </a:r>
            <a:br>
              <a:rPr lang="fi-FI" altLang="en-US" b="0" smtClean="0"/>
            </a:br>
            <a:r>
              <a:rPr lang="fi-FI" altLang="en-US" sz="1400" smtClean="0"/>
              <a:t>KUKA MUKA ON NIIN RAUKKA, ETTÄ VAMMAISELLE NAISELLE TEKEE PAHAA?</a:t>
            </a:r>
            <a:endParaRPr lang="fi-FI" altLang="en-US"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6143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…vammainen nainen tunnistaa huonosti itseensä kohdistuvan väkivallan, ei luota, että häntä uskotaan, eikä välttämättä halua myöntää väkivallan olemassaoloa</a:t>
            </a:r>
            <a:br>
              <a:rPr lang="fi-FI" altLang="en-US" b="0" smtClean="0"/>
            </a:br>
            <a:r>
              <a:rPr lang="fi-FI" altLang="en-US" sz="1400" smtClean="0"/>
              <a:t>ERÄS VAMMAINEN NAINEN ON ILMAISSUT SEN NÄIN: ”</a:t>
            </a:r>
            <a:r>
              <a:rPr lang="fi-FI" altLang="en-US" sz="1400" b="0" smtClean="0"/>
              <a:t>Jos pienestä pitäen aamulla ensimmäiseksi nipistetään niin sitähän alkaa pitää täysin normaalina.”</a:t>
            </a:r>
            <a:br>
              <a:rPr lang="fi-FI" altLang="en-US" sz="1400" b="0" smtClean="0"/>
            </a:br>
            <a:r>
              <a:rPr lang="fi-FI" altLang="en-US" sz="1400" smtClean="0"/>
              <a:t>HÄIRINTÄ TAI KAJOAMINEN SAATEAAN NAAMIOIDA HOITO-TAI KUNTOTUSTOIMENPITEEKSI: </a:t>
            </a:r>
            <a:r>
              <a:rPr lang="fi-FI" altLang="en-US" sz="1400" b="0" smtClean="0"/>
              <a:t>”Miesfysioterapeutti asettui poikittain ylitseni makaamaan niin, että sukuelimemme olivat vastakkain ja tällä tyylillä hän sanojensa mukaan venytti jalkojani. Minusta se oli todella outoa, mutta en rohjennut kyseenalaistaa terapeutin menetelmiä.”</a:t>
            </a:r>
            <a:br>
              <a:rPr lang="fi-FI" altLang="en-US" sz="1400" b="0" smtClean="0"/>
            </a:br>
            <a:r>
              <a:rPr lang="fi-FI" altLang="en-US" sz="1400" smtClean="0"/>
              <a:t>PARISUHTEESSA ILMENEVÄ VAKIVALTAA KOHDANNEELLE VAMMAISELLE NAISELLE NEUVO VOI OLLA:</a:t>
            </a:r>
            <a:br>
              <a:rPr lang="fi-FI" altLang="en-US" sz="1400" smtClean="0"/>
            </a:br>
            <a:r>
              <a:rPr lang="fi-FI" altLang="en-US" sz="1400" b="0" smtClean="0"/>
              <a:t>”Sinullehan jo alun perin </a:t>
            </a:r>
            <a:br>
              <a:rPr lang="fi-FI" altLang="en-US" sz="1400" b="0" smtClean="0"/>
            </a:br>
            <a:r>
              <a:rPr lang="fi-FI" altLang="en-US" sz="1400" b="0" smtClean="0"/>
              <a:t>sanottiin, ettei sinusta ole naimisiin, olisit pysynyt lestissäsi niin tätä ei olisi tapahtunut”</a:t>
            </a:r>
            <a:br>
              <a:rPr lang="fi-FI" altLang="en-US" sz="1400" b="0" smtClean="0"/>
            </a:br>
            <a:r>
              <a:rPr lang="fi-FI" altLang="en-US" sz="1400" smtClean="0"/>
              <a:t/>
            </a:r>
            <a:br>
              <a:rPr lang="fi-FI" altLang="en-US" sz="1400" smtClean="0"/>
            </a:br>
            <a:r>
              <a:rPr lang="fi-FI" altLang="en-US" sz="1400" b="0" smtClean="0"/>
              <a:t/>
            </a:r>
            <a:br>
              <a:rPr lang="fi-FI" altLang="en-US" sz="1400" b="0" smtClean="0"/>
            </a:br>
            <a:r>
              <a:rPr lang="fi-FI" altLang="en-US" sz="1400" b="0" smtClean="0"/>
              <a:t/>
            </a:r>
            <a:br>
              <a:rPr lang="fi-FI" altLang="en-US" sz="1400" b="0" smtClean="0"/>
            </a:br>
            <a:r>
              <a:rPr lang="fi-FI" altLang="en-US" sz="1400" b="0" smtClean="0"/>
              <a:t> </a:t>
            </a:r>
            <a:br>
              <a:rPr lang="fi-FI" altLang="en-US" sz="1400" b="0" smtClean="0"/>
            </a:br>
            <a:r>
              <a:rPr lang="fi-FI" altLang="en-US" sz="1400" smtClean="0"/>
              <a:t/>
            </a:r>
            <a:br>
              <a:rPr lang="fi-FI" altLang="en-US" sz="1400" smtClean="0"/>
            </a:br>
            <a:endParaRPr lang="fi-FI" altLang="en-US"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65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tsikko 1" hidden="1"/>
          <p:cNvSpPr>
            <a:spLocks noGrp="1"/>
          </p:cNvSpPr>
          <p:nvPr>
            <p:ph type="title"/>
          </p:nvPr>
        </p:nvSpPr>
        <p:spPr/>
        <p:txBody>
          <a:bodyPr/>
          <a:lstStyle/>
          <a:p>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
            </a:r>
            <a:br>
              <a:rPr lang="fi-FI" altLang="en-US" b="0" smtClean="0"/>
            </a:br>
            <a:r>
              <a:rPr lang="fi-FI" altLang="en-US" b="0" smtClean="0"/>
              <a:t>…yhteenlaskutaito ontuu kaikilla yhteiskunnan sektoreilla</a:t>
            </a:r>
            <a:br>
              <a:rPr lang="fi-FI" altLang="en-US" b="0" smtClean="0"/>
            </a:br>
            <a:r>
              <a:rPr lang="fi-FI" altLang="en-US" b="0" smtClean="0"/>
              <a:t>jos</a:t>
            </a:r>
            <a:br>
              <a:rPr lang="fi-FI" altLang="en-US" b="0" smtClean="0"/>
            </a:br>
            <a:r>
              <a:rPr lang="fi-FI" altLang="en-US" sz="1400" smtClean="0"/>
              <a:t> VAMMAISTEN NAISTEN KOHTAAMA VÄKIVALTA SUOMESSA MÄÄRITELLÄÄN 2-4 KERTAA YLEISEMÄKSI KUIN MUIDEN NAISTEN JA KUN SUOMEA PIDETÄÄN  NAISIA KOHTAAN EU:N TOISEKSI VÄKIVALTAISIMPANA MAANA</a:t>
            </a:r>
            <a:br>
              <a:rPr lang="fi-FI" altLang="en-US" sz="1400" smtClean="0"/>
            </a:br>
            <a:r>
              <a:rPr lang="fi-FI" altLang="en-US" b="0" smtClean="0"/>
              <a:t>niin</a:t>
            </a:r>
            <a:r>
              <a:rPr lang="fi-FI" altLang="en-US" sz="1400" smtClean="0"/>
              <a:t/>
            </a:r>
            <a:br>
              <a:rPr lang="fi-FI" altLang="en-US" sz="1400" smtClean="0"/>
            </a:br>
            <a:r>
              <a:rPr lang="fi-FI" altLang="en-US" sz="1400" smtClean="0"/>
              <a:t>MISSÄ VIIPYVÄT TUTKIMUS JA TILASTOT, MATALAN KYNNYKSEN APU, YMPÄRIVUOROKAUTINEN AUTTAVA PUHELIN, ESTETTÖMÄT TURVAKODIT, JOISSA OLISI TARJOLLA VAMMAISEN NAISEN TARVITSEMAA APUA????????</a:t>
            </a:r>
            <a:br>
              <a:rPr lang="fi-FI" altLang="en-US" sz="1400" smtClean="0"/>
            </a:br>
            <a:r>
              <a:rPr lang="fi-FI" altLang="en-US" sz="1400" smtClean="0"/>
              <a:t/>
            </a:r>
            <a:br>
              <a:rPr lang="fi-FI" altLang="en-US" sz="1400" smtClean="0"/>
            </a:br>
            <a:r>
              <a:rPr lang="fi-FI" altLang="en-US" b="0" smtClean="0"/>
              <a:t>mutta</a:t>
            </a:r>
            <a:br>
              <a:rPr lang="fi-FI" altLang="en-US" b="0" smtClean="0"/>
            </a:br>
            <a:r>
              <a:rPr lang="fi-FI" altLang="en-US" sz="1400" smtClean="0"/>
              <a:t>TÄLLÄ HETKEILLÄ VAMMAISTEN NAISTEN TARVITSEMA TUKI JA PALVELUT EIVÄT OLE EDES SAMAA TASOA KUIN MUIDEN NAISTEN PALVELUT!</a:t>
            </a:r>
            <a:br>
              <a:rPr lang="fi-FI" altLang="en-US" sz="1400" smtClean="0"/>
            </a:br>
            <a:r>
              <a:rPr lang="fi-FI" altLang="en-US" sz="1400" smtClean="0"/>
              <a:t/>
            </a:r>
            <a:br>
              <a:rPr lang="fi-FI" altLang="en-US" sz="1400" smtClean="0"/>
            </a:br>
            <a:r>
              <a:rPr lang="fi-FI" altLang="en-US" sz="1400" smtClean="0"/>
              <a:t/>
            </a:r>
            <a:br>
              <a:rPr lang="fi-FI" altLang="en-US" sz="1400" smtClean="0"/>
            </a:br>
            <a:r>
              <a:rPr lang="fi-FI" altLang="en-US" sz="1400" smtClean="0"/>
              <a:t/>
            </a:r>
            <a:br>
              <a:rPr lang="fi-FI" altLang="en-US" sz="1400" smtClean="0"/>
            </a:br>
            <a:r>
              <a:rPr lang="fi-FI" altLang="en-US" b="0" smtClean="0"/>
              <a:t/>
            </a:r>
            <a:br>
              <a:rPr lang="fi-FI" altLang="en-US" b="0" smtClean="0"/>
            </a:br>
            <a:endParaRPr lang="fi-FI" altLang="en-US" b="0" smtClean="0"/>
          </a:p>
        </p:txBody>
      </p:sp>
      <p:pic>
        <p:nvPicPr>
          <p:cNvPr id="3" name="Kuva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2175163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Words>
  <Application>Microsoft Office PowerPoint</Application>
  <PresentationFormat>Näytössä katseltava diaesitys (4:3)</PresentationFormat>
  <Paragraphs>11</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Office-teema</vt:lpstr>
      <vt:lpstr>Uskalla olla, uskalla puhua –vammainen nainen ja väkivalta</vt:lpstr>
      <vt:lpstr>PowerPoint-esitys</vt:lpstr>
      <vt:lpstr>                           Yleisyydestä   Suomessa vammaisen naisen riski kohdata väkivaltaa tai sen uhkaa määritellään useimmiten 2-4 kertaa suuremmaksi kuin vammattomien naisten.   Voidaan arvioida, että kehitysvammaiset naiset ovat 4-10   kertaa alttiimpia kokemaan seksuaalista väkivaltaa.</vt:lpstr>
      <vt:lpstr>Muodoista: Perhe/ystävät/läheiset</vt:lpstr>
      <vt:lpstr>        Muodoista</vt:lpstr>
      <vt:lpstr>           Tämä on mahdollista, koska:   </vt:lpstr>
      <vt:lpstr>           …tavattoman sitkeässä elää myytti, jonka mukaan vammaisuus pikemminkin suojaa kuin altistaa väkivallalle KUKA MUKA ON NIIN RAUKKA, ETTÄ VAMMAISELLE NAISELLE TEKEE PAHAA?</vt:lpstr>
      <vt:lpstr>             …vammainen nainen tunnistaa huonosti itseensä kohdistuvan väkivallan, ei luota, että häntä uskotaan, eikä välttämättä halua myöntää väkivallan olemassaoloa ERÄS VAMMAINEN NAINEN ON ILMAISSUT SEN NÄIN: ”Jos pienestä pitäen aamulla ensimmäiseksi nipistetään niin sitähän alkaa pitää täysin normaalina.” HÄIRINTÄ TAI KAJOAMINEN SAATEAAN NAAMIOIDA HOITO-TAI KUNTOTUSTOIMENPITEEKSI: ”Miesfysioterapeutti asettui poikittain ylitseni makaamaan niin, että sukuelimemme olivat vastakkain ja tällä tyylillä hän sanojensa mukaan venytti jalkojani. Minusta se oli todella outoa, mutta en rohjennut kyseenalaistaa terapeutin menetelmiä.” PARISUHTEESSA ILMENEVÄ VAKIVALTAA KOHDANNEELLE VAMMAISELLE NAISELLE NEUVO VOI OLLA: ”Sinullehan jo alun perin  sanottiin, ettei sinusta ole naimisiin, olisit pysynyt lestissäsi niin tätä ei olisi tapahtunut”       </vt:lpstr>
      <vt:lpstr>            …yhteenlaskutaito ontuu kaikilla yhteiskunnan sektoreilla jos  VAMMAISTEN NAISTEN KOHTAAMA VÄKIVALTA SUOMESSA MÄÄRITELLÄÄN 2-4 KERTAA YLEISEMÄKSI KUIN MUIDEN NAISTEN JA KUN SUOMEA PIDETÄÄN  NAISIA KOHTAAN EU:N TOISEKSI VÄKIVALTAISIMPANA MAANA niin MISSÄ VIIPYVÄT TUTKIMUS JA TILASTOT, MATALAN KYNNYKSEN APU, YMPÄRIVUOROKAUTINEN AUTTAVA PUHELIN, ESTETTÖMÄT TURVAKODIT, JOISSA OLISI TARJOLLA VAMMAISEN NAISEN TARVITSEMAA APUA????????  mutta TÄLLÄ HETKEILLÄ VAMMAISTEN NAISTEN TARVITSEMA TUKI JA PALVELUT EIVÄT OLE EDES SAMAA TASOA KUIN MUIDEN NAISTEN PALVELUT!     </vt:lpstr>
      <vt:lpstr> Valopilkkuja</vt:lpstr>
      <vt:lpstr>Mitä pitää tehdä? </vt:lpstr>
      <vt:lpstr>Päättäjä, otatko kopin?</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Uskalla olla, uskalla puhua –vammainen nainen ja väkivalta</dc:title>
  <dc:creator>Hyvärinen Katariina STM</dc:creator>
  <cp:lastModifiedBy>Hyvärinen Katariina STM</cp:lastModifiedBy>
  <cp:revision>1</cp:revision>
  <dcterms:created xsi:type="dcterms:W3CDTF">2014-11-26T13:01:07Z</dcterms:created>
  <dcterms:modified xsi:type="dcterms:W3CDTF">2014-11-26T13:01:07Z</dcterms:modified>
</cp:coreProperties>
</file>